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1999" r:id="rId3"/>
    <p:sldId id="2000" r:id="rId5"/>
    <p:sldId id="2001" r:id="rId6"/>
    <p:sldId id="831" r:id="rId7"/>
    <p:sldId id="1392" r:id="rId8"/>
    <p:sldId id="2046" r:id="rId9"/>
    <p:sldId id="2045" r:id="rId10"/>
    <p:sldId id="2047" r:id="rId11"/>
    <p:sldId id="2048" r:id="rId12"/>
    <p:sldId id="2049" r:id="rId13"/>
    <p:sldId id="2070" r:id="rId14"/>
    <p:sldId id="2071" r:id="rId15"/>
    <p:sldId id="2076" r:id="rId16"/>
    <p:sldId id="2074" r:id="rId17"/>
    <p:sldId id="2077" r:id="rId18"/>
    <p:sldId id="2078" r:id="rId19"/>
    <p:sldId id="2079" r:id="rId20"/>
  </p:sldIdLst>
  <p:sldSz cx="12192000" cy="6858000"/>
  <p:notesSz cx="6858000" cy="9144000"/>
  <p:embeddedFontLst>
    <p:embeddedFont>
      <p:font typeface="华文中宋" panose="02010600040101010101" pitchFamily="2" charset="-122"/>
      <p:regular r:id="rId25"/>
    </p:embeddedFont>
    <p:embeddedFont>
      <p:font typeface="Segoe UI Light" panose="020B0502040204020203" pitchFamily="34" charset="0"/>
      <p:regular r:id="rId26"/>
      <p:italic r:id="rId27"/>
    </p:embeddedFont>
    <p:embeddedFont>
      <p:font typeface="Source Han Sans CN" panose="020B0400000000000000" pitchFamily="34" charset="-128"/>
      <p:regular r:id="rId28"/>
    </p:embeddedFont>
    <p:embeddedFont>
      <p:font typeface="仿宋" panose="02010609060101010101" charset="-122"/>
      <p:regular r:id="rId29"/>
    </p:embeddedFont>
    <p:embeddedFont>
      <p:font typeface="思源黑体 CN Normal" panose="020B0400000000000000" pitchFamily="34" charset="-122"/>
      <p:regular r:id="rId30"/>
    </p:embeddedFont>
    <p:embeddedFont>
      <p:font typeface="等线 Light" panose="02010600030101010101" charset="-122"/>
      <p:regular r:id="rId31"/>
    </p:embeddedFont>
    <p:embeddedFont>
      <p:font typeface="等线" panose="02010600030101010101" charset="-122"/>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02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6"/>
    <p:restoredTop sz="94674"/>
  </p:normalViewPr>
  <p:slideViewPr>
    <p:cSldViewPr snapToGrid="0">
      <p:cViewPr>
        <p:scale>
          <a:sx n="75" d="100"/>
          <a:sy n="75" d="100"/>
        </p:scale>
        <p:origin x="1992" y="19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56.xml"/><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4T19:03:29.194" idx="1">
    <p:pos x="7691" y="347"/>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14T19:03:29.194" idx="1">
    <p:pos x="7691" y="347"/>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05-14T19:03:29.194" idx="1">
    <p:pos x="7691" y="347"/>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05-14T19:03:29.194" idx="1">
    <p:pos x="7691" y="347"/>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BDBBE2-043B-4D7B-AD75-5843EDDDAEF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DB4BC-0440-4AFA-89B6-051654B61B9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300B0-CAA5-4C6E-9F4B-1D0789B563C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A059D-C730-4F49-9CA5-173BFED95AE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tags" Target="../tags/tag47.xml"/><Relationship Id="rId3" Type="http://schemas.openxmlformats.org/officeDocument/2006/relationships/image" Target="../media/image21.png"/><Relationship Id="rId2" Type="http://schemas.openxmlformats.org/officeDocument/2006/relationships/tags" Target="../tags/tag46.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tags" Target="../tags/tag49.xml"/><Relationship Id="rId3" Type="http://schemas.openxmlformats.org/officeDocument/2006/relationships/image" Target="../media/image23.png"/><Relationship Id="rId2" Type="http://schemas.openxmlformats.org/officeDocument/2006/relationships/tags" Target="../tags/tag48.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tags" Target="../tags/tag51.xml"/><Relationship Id="rId3" Type="http://schemas.openxmlformats.org/officeDocument/2006/relationships/image" Target="../media/image25.png"/><Relationship Id="rId2" Type="http://schemas.openxmlformats.org/officeDocument/2006/relationships/tags" Target="../tags/tag50.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tags" Target="../tags/tag53.xml"/><Relationship Id="rId3" Type="http://schemas.openxmlformats.org/officeDocument/2006/relationships/image" Target="../media/image27.png"/><Relationship Id="rId2" Type="http://schemas.openxmlformats.org/officeDocument/2006/relationships/tags" Target="../tags/tag5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tags" Target="../tags/tag55.xml"/><Relationship Id="rId3" Type="http://schemas.openxmlformats.org/officeDocument/2006/relationships/image" Target="../media/image29.png"/><Relationship Id="rId2" Type="http://schemas.openxmlformats.org/officeDocument/2006/relationships/tags" Target="../tags/tag54.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slide" Target="slide1.xml"/><Relationship Id="rId1" Type="http://schemas.openxmlformats.org/officeDocument/2006/relationships/slide" Target="slide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9.png"/><Relationship Id="rId2" Type="http://schemas.openxmlformats.org/officeDocument/2006/relationships/tags" Target="../tags/tag1.xml"/><Relationship Id="rId16" Type="http://schemas.openxmlformats.org/officeDocument/2006/relationships/notesSlide" Target="../notesSlides/notesSlide4.xml"/><Relationship Id="rId15" Type="http://schemas.openxmlformats.org/officeDocument/2006/relationships/slideLayout" Target="../slideLayouts/slideLayout7.xml"/><Relationship Id="rId14" Type="http://schemas.openxmlformats.org/officeDocument/2006/relationships/image" Target="../media/image10.png"/><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4" Type="http://schemas.openxmlformats.org/officeDocument/2006/relationships/comments" Target="../comments/comment1.xml"/><Relationship Id="rId13" Type="http://schemas.openxmlformats.org/officeDocument/2006/relationships/notesSlide" Target="../notesSlides/notesSlide5.xml"/><Relationship Id="rId12" Type="http://schemas.openxmlformats.org/officeDocument/2006/relationships/slideLayout" Target="../slideLayouts/slideLayout7.xml"/><Relationship Id="rId11" Type="http://schemas.openxmlformats.org/officeDocument/2006/relationships/image" Target="../media/image12.png"/><Relationship Id="rId10" Type="http://schemas.openxmlformats.org/officeDocument/2006/relationships/tags" Target="../tags/tag19.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6" Type="http://schemas.openxmlformats.org/officeDocument/2006/relationships/comments" Target="../comments/comment2.xml"/><Relationship Id="rId15" Type="http://schemas.openxmlformats.org/officeDocument/2006/relationships/notesSlide" Target="../notesSlides/notesSlide7.xml"/><Relationship Id="rId14" Type="http://schemas.openxmlformats.org/officeDocument/2006/relationships/slideLayout" Target="../slideLayouts/slideLayout7.xml"/><Relationship Id="rId13" Type="http://schemas.openxmlformats.org/officeDocument/2006/relationships/image" Target="../media/image15.png"/><Relationship Id="rId12" Type="http://schemas.openxmlformats.org/officeDocument/2006/relationships/tags" Target="../tags/tag28.xml"/><Relationship Id="rId11" Type="http://schemas.openxmlformats.org/officeDocument/2006/relationships/image" Target="../media/image14.png"/><Relationship Id="rId10" Type="http://schemas.openxmlformats.org/officeDocument/2006/relationships/tags" Target="../tags/tag2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4" Type="http://schemas.openxmlformats.org/officeDocument/2006/relationships/comments" Target="../comments/comment3.xml"/><Relationship Id="rId13" Type="http://schemas.openxmlformats.org/officeDocument/2006/relationships/notesSlide" Target="../notesSlides/notesSlide8.xml"/><Relationship Id="rId12" Type="http://schemas.openxmlformats.org/officeDocument/2006/relationships/slideLayout" Target="../slideLayouts/slideLayout7.xml"/><Relationship Id="rId11" Type="http://schemas.openxmlformats.org/officeDocument/2006/relationships/image" Target="../media/image17.png"/><Relationship Id="rId10" Type="http://schemas.openxmlformats.org/officeDocument/2006/relationships/tags" Target="../tags/tag36.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6" Type="http://schemas.openxmlformats.org/officeDocument/2006/relationships/comments" Target="../comments/comment4.xml"/><Relationship Id="rId15" Type="http://schemas.openxmlformats.org/officeDocument/2006/relationships/notesSlide" Target="../notesSlides/notesSlide9.xml"/><Relationship Id="rId14" Type="http://schemas.openxmlformats.org/officeDocument/2006/relationships/slideLayout" Target="../slideLayouts/slideLayout7.xml"/><Relationship Id="rId13" Type="http://schemas.openxmlformats.org/officeDocument/2006/relationships/image" Target="../media/image20.png"/><Relationship Id="rId12" Type="http://schemas.openxmlformats.org/officeDocument/2006/relationships/tags" Target="../tags/tag45.xml"/><Relationship Id="rId11" Type="http://schemas.openxmlformats.org/officeDocument/2006/relationships/image" Target="../media/image19.png"/><Relationship Id="rId10" Type="http://schemas.openxmlformats.org/officeDocument/2006/relationships/tags" Target="../tags/tag4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3"/>
          <p:cNvSpPr/>
          <p:nvPr/>
        </p:nvSpPr>
        <p:spPr>
          <a:xfrm>
            <a:off x="9448035" y="4661647"/>
            <a:ext cx="2743966" cy="2196354"/>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 name="Freeform: Shape 3"/>
          <p:cNvSpPr/>
          <p:nvPr/>
        </p:nvSpPr>
        <p:spPr>
          <a:xfrm rot="5400000">
            <a:off x="207487" y="3221511"/>
            <a:ext cx="3429000" cy="384397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矩形: 圆角 6"/>
          <p:cNvSpPr/>
          <p:nvPr/>
        </p:nvSpPr>
        <p:spPr>
          <a:xfrm>
            <a:off x="5586095" y="4333240"/>
            <a:ext cx="2795905" cy="676275"/>
          </a:xfrm>
          <a:prstGeom prst="round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pc="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wyh</a:t>
            </a:r>
            <a:endParaRPr lang="en-US" altLang="zh-CN" sz="1600" spc="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文本框 8"/>
          <p:cNvSpPr txBox="1"/>
          <p:nvPr/>
        </p:nvSpPr>
        <p:spPr>
          <a:xfrm>
            <a:off x="5430235" y="3567512"/>
            <a:ext cx="5436909" cy="460375"/>
          </a:xfrm>
          <a:prstGeom prst="rect">
            <a:avLst/>
          </a:prstGeom>
          <a:no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r>
              <a:rPr lang="en-US" altLang="zh-CN" sz="2400" spc="600" dirty="0">
                <a:solidFill>
                  <a:srgbClr val="940201"/>
                </a:solidFill>
                <a:latin typeface="思源黑体" panose="020B0500000000000000" pitchFamily="34" charset="-122"/>
                <a:ea typeface="思源黑体" panose="020B0500000000000000" pitchFamily="34" charset="-122"/>
              </a:rPr>
              <a:t>IC technology</a:t>
            </a:r>
            <a:endParaRPr lang="en-US" altLang="zh-CN" sz="2400" spc="600" dirty="0">
              <a:solidFill>
                <a:srgbClr val="940201"/>
              </a:solidFill>
              <a:latin typeface="思源黑体" panose="020B0500000000000000" pitchFamily="34" charset="-122"/>
              <a:ea typeface="思源黑体" panose="020B0500000000000000" pitchFamily="34" charset="-122"/>
            </a:endParaRPr>
          </a:p>
        </p:txBody>
      </p:sp>
      <p:pic>
        <p:nvPicPr>
          <p:cNvPr id="2" name="图片 1" descr="山东大学校名英文缩写"/>
          <p:cNvPicPr>
            <a:picLocks noChangeAspect="1"/>
          </p:cNvPicPr>
          <p:nvPr/>
        </p:nvPicPr>
        <p:blipFill>
          <a:blip r:embed="rId1">
            <a:alphaModFix amt="20000"/>
          </a:blip>
          <a:stretch>
            <a:fillRect/>
          </a:stretch>
        </p:blipFill>
        <p:spPr>
          <a:xfrm>
            <a:off x="10758805" y="306070"/>
            <a:ext cx="1179195" cy="3261360"/>
          </a:xfrm>
          <a:prstGeom prst="rect">
            <a:avLst/>
          </a:prstGeom>
        </p:spPr>
      </p:pic>
      <p:pic>
        <p:nvPicPr>
          <p:cNvPr id="4" name="图片 3" descr="知新楼描线"/>
          <p:cNvPicPr>
            <a:picLocks noChangeAspect="1"/>
          </p:cNvPicPr>
          <p:nvPr/>
        </p:nvPicPr>
        <p:blipFill>
          <a:blip r:embed="rId2"/>
          <a:srcRect l="16475" r="18243" b="38704"/>
          <a:stretch>
            <a:fillRect/>
          </a:stretch>
        </p:blipFill>
        <p:spPr>
          <a:xfrm flipH="1">
            <a:off x="-873125" y="-686435"/>
            <a:ext cx="5680710" cy="7544435"/>
          </a:xfrm>
          <a:prstGeom prst="rect">
            <a:avLst/>
          </a:prstGeom>
        </p:spPr>
      </p:pic>
      <p:sp>
        <p:nvSpPr>
          <p:cNvPr id="16" name="文本框 15"/>
          <p:cNvSpPr txBox="1"/>
          <p:nvPr/>
        </p:nvSpPr>
        <p:spPr>
          <a:xfrm>
            <a:off x="4606291" y="2328245"/>
            <a:ext cx="4754880" cy="1014730"/>
          </a:xfrm>
          <a:prstGeom prst="rect">
            <a:avLst/>
          </a:prstGeom>
          <a:noFill/>
        </p:spPr>
        <p:txBody>
          <a:bodyPr wrap="none" rtlCol="0">
            <a:spAutoFit/>
          </a:bodyPr>
          <a:p>
            <a:pPr algn="ctr"/>
            <a:r>
              <a:rPr lang="zh-CN" altLang="en-US" sz="6000">
                <a:solidFill>
                  <a:srgbClr val="940201"/>
                </a:solidFill>
                <a:latin typeface="华文中宋" panose="02010600040101010101" pitchFamily="2" charset="-122"/>
                <a:ea typeface="华文中宋" panose="02010600040101010101" pitchFamily="2" charset="-122"/>
              </a:rPr>
              <a:t>集成电路技术</a:t>
            </a:r>
            <a:endParaRPr lang="zh-CN" altLang="en-US" sz="6000">
              <a:solidFill>
                <a:srgbClr val="940201"/>
              </a:solidFill>
              <a:latin typeface="华文中宋" panose="02010600040101010101" pitchFamily="2" charset="-122"/>
              <a:ea typeface="华文中宋" panose="02010600040101010101" pitchFamily="2" charset="-122"/>
            </a:endParaRPr>
          </a:p>
        </p:txBody>
      </p:sp>
      <p:pic>
        <p:nvPicPr>
          <p:cNvPr id="5" name="图片 4" descr="山东大学校徽与中英文校名标准组合（横式）"/>
          <p:cNvPicPr>
            <a:picLocks noChangeAspect="1"/>
          </p:cNvPicPr>
          <p:nvPr/>
        </p:nvPicPr>
        <p:blipFill>
          <a:blip r:embed="rId3"/>
          <a:stretch>
            <a:fillRect/>
          </a:stretch>
        </p:blipFill>
        <p:spPr>
          <a:xfrm>
            <a:off x="0" y="0"/>
            <a:ext cx="2322195" cy="1035050"/>
          </a:xfrm>
          <a:prstGeom prst="rect">
            <a:avLst/>
          </a:prstGeom>
        </p:spPr>
      </p:pic>
      <p:pic>
        <p:nvPicPr>
          <p:cNvPr id="3" name="图片 2" descr="团徽"/>
          <p:cNvPicPr>
            <a:picLocks noChangeAspect="1"/>
          </p:cNvPicPr>
          <p:nvPr/>
        </p:nvPicPr>
        <p:blipFill>
          <a:blip r:embed="rId4"/>
          <a:stretch>
            <a:fillRect/>
          </a:stretch>
        </p:blipFill>
        <p:spPr>
          <a:xfrm>
            <a:off x="10078720" y="0"/>
            <a:ext cx="686435" cy="916305"/>
          </a:xfrm>
          <a:prstGeom prst="rect">
            <a:avLst/>
          </a:prstGeom>
        </p:spPr>
      </p:pic>
      <p:pic>
        <p:nvPicPr>
          <p:cNvPr id="6" name="图片 5" descr="青媒logo橙色"/>
          <p:cNvPicPr>
            <a:picLocks noChangeAspect="1"/>
          </p:cNvPicPr>
          <p:nvPr/>
        </p:nvPicPr>
        <p:blipFill>
          <a:blip r:embed="rId5"/>
          <a:stretch>
            <a:fillRect/>
          </a:stretch>
        </p:blipFill>
        <p:spPr>
          <a:xfrm>
            <a:off x="10758805" y="137160"/>
            <a:ext cx="1394460" cy="64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451202" y="2697224"/>
            <a:ext cx="1431290" cy="156845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a:t>
            </a:r>
            <a:r>
              <a:rPr lang="en-US" sz="9600">
                <a:solidFill>
                  <a:schemeClr val="accent1"/>
                </a:solidFill>
                <a:latin typeface="Source Han Sans CN" panose="020B0400000000000000" pitchFamily="34" charset="-128"/>
                <a:ea typeface="Source Han Sans CN" panose="020B0400000000000000" pitchFamily="34" charset="-128"/>
              </a:rPr>
              <a:t>3</a:t>
            </a:r>
            <a:endParaRPr lang="en-US" sz="9600">
              <a:solidFill>
                <a:schemeClr val="accent1"/>
              </a:solidFill>
              <a:latin typeface="Source Han Sans CN" panose="020B0400000000000000" pitchFamily="34" charset="-128"/>
              <a:ea typeface="Source Han Sans CN" panose="020B0400000000000000" pitchFamily="34" charset="-128"/>
            </a:endParaRPr>
          </a:p>
        </p:txBody>
      </p:sp>
      <p:sp>
        <p:nvSpPr>
          <p:cNvPr id="7" name="矩形 22"/>
          <p:cNvSpPr txBox="1"/>
          <p:nvPr/>
        </p:nvSpPr>
        <p:spPr>
          <a:xfrm>
            <a:off x="1182141" y="1411157"/>
            <a:ext cx="6826250" cy="706755"/>
          </a:xfrm>
          <a:prstGeom prst="rect">
            <a:avLst/>
          </a:prstGeom>
          <a:ln w="12700">
            <a:miter lim="400000"/>
          </a:ln>
        </p:spPr>
        <p:txBody>
          <a:bodyPr wrap="non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pPr algn="ctr"/>
            <a:r>
              <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集成电路</a:t>
            </a:r>
            <a:r>
              <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技术的趋势和</a:t>
            </a:r>
            <a:r>
              <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预测</a:t>
            </a:r>
            <a:endPar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TextBox 24"/>
          <p:cNvSpPr txBox="1"/>
          <p:nvPr/>
        </p:nvSpPr>
        <p:spPr>
          <a:xfrm>
            <a:off x="1504950" y="2585085"/>
            <a:ext cx="3465195" cy="1349375"/>
          </a:xfrm>
          <a:prstGeom prst="rect">
            <a:avLst/>
          </a:prstGeom>
          <a:noFill/>
        </p:spPr>
        <p:txBody>
          <a:bodyPr wrap="square" lIns="91423" tIns="45712" rIns="91423" bIns="45712" rtlCol="0">
            <a:noAutofit/>
          </a:bodyPr>
          <a:lstStyle/>
          <a:p>
            <a:pPr marR="0" indent="0" defTabSz="1217930" fontAlgn="auto">
              <a:lnSpc>
                <a:spcPct val="150000"/>
              </a:lnSpc>
              <a:spcBef>
                <a:spcPts val="0"/>
              </a:spcBef>
              <a:spcAft>
                <a:spcPts val="0"/>
              </a:spcAft>
              <a:buClrTx/>
              <a:buSzTx/>
              <a:buFontTx/>
              <a:buNone/>
              <a:defRPr/>
            </a:pPr>
            <a:r>
              <a:rPr lang="zh-CN" altLang="en-US" sz="1400" b="1" dirty="0">
                <a:solidFill>
                  <a:schemeClr val="tx1"/>
                </a:solidFill>
                <a:latin typeface="仿宋" panose="02010609060101010101" charset="-122"/>
                <a:ea typeface="仿宋" panose="02010609060101010101" charset="-122"/>
                <a:cs typeface="仿宋" panose="02010609060101010101" charset="-122"/>
                <a:sym typeface="FZHei-B01S" panose="02010601030101010101" pitchFamily="2" charset="-122"/>
              </a:rPr>
              <a:t>在本章节中，可以对未来集成电路技术的趋势进行展望和预测。例如，探讨三维集成的发展，包括垂直堆叠和多层互联的优势和挑战。此外，可以探讨新的设计方法和工具的应用。</a:t>
            </a:r>
            <a:endParaRPr lang="zh-CN" altLang="en-US" sz="1400" b="1" dirty="0">
              <a:solidFill>
                <a:schemeClr val="tx1"/>
              </a:solidFill>
              <a:latin typeface="仿宋" panose="02010609060101010101" charset="-122"/>
              <a:ea typeface="仿宋" panose="02010609060101010101" charset="-122"/>
              <a:cs typeface="仿宋" panose="02010609060101010101" charset="-122"/>
              <a:sym typeface="FZHei-B01S" panose="02010601030101010101" pitchFamily="2" charset="-122"/>
            </a:endParaRPr>
          </a:p>
        </p:txBody>
      </p:sp>
      <p:pic>
        <p:nvPicPr>
          <p:cNvPr id="16" name="图片 1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2">
            <a:alphaModFix amt="60000"/>
          </a:blip>
          <a:srcRect t="30472" b="36741"/>
          <a:stretch>
            <a:fillRect/>
          </a:stretch>
        </p:blipFill>
        <p:spPr>
          <a:xfrm>
            <a:off x="0" y="2973070"/>
            <a:ext cx="8371840" cy="4117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02"/>
          <p:cNvGrpSpPr/>
          <p:nvPr/>
        </p:nvGrpSpPr>
        <p:grpSpPr>
          <a:xfrm>
            <a:off x="7204126" y="1884013"/>
            <a:ext cx="509380" cy="445816"/>
            <a:chOff x="5162550" y="8939213"/>
            <a:chExt cx="928688" cy="812800"/>
          </a:xfrm>
          <a:solidFill>
            <a:schemeClr val="bg1"/>
          </a:solidFill>
        </p:grpSpPr>
        <p:sp>
          <p:nvSpPr>
            <p:cNvPr id="6" name="AutoShape 103"/>
            <p:cNvSpPr/>
            <p:nvPr/>
          </p:nvSpPr>
          <p:spPr bwMode="auto">
            <a:xfrm>
              <a:off x="5308600" y="9083675"/>
              <a:ext cx="333375" cy="219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7" name="AutoShape 104"/>
            <p:cNvSpPr/>
            <p:nvPr/>
          </p:nvSpPr>
          <p:spPr bwMode="auto">
            <a:xfrm>
              <a:off x="5162550" y="8939213"/>
              <a:ext cx="928688" cy="812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2" name="Group 112"/>
          <p:cNvGrpSpPr/>
          <p:nvPr/>
        </p:nvGrpSpPr>
        <p:grpSpPr>
          <a:xfrm>
            <a:off x="7204126" y="4353435"/>
            <a:ext cx="510250" cy="509379"/>
            <a:chOff x="5162550" y="5164138"/>
            <a:chExt cx="930275" cy="928687"/>
          </a:xfrm>
          <a:solidFill>
            <a:schemeClr val="bg1"/>
          </a:solidFill>
        </p:grpSpPr>
        <p:sp>
          <p:nvSpPr>
            <p:cNvPr id="13" name="AutoShape 128"/>
            <p:cNvSpPr/>
            <p:nvPr/>
          </p:nvSpPr>
          <p:spPr bwMode="auto">
            <a:xfrm>
              <a:off x="5162550" y="5164138"/>
              <a:ext cx="930275"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14" name="AutoShape 129"/>
            <p:cNvSpPr/>
            <p:nvPr/>
          </p:nvSpPr>
          <p:spPr bwMode="auto">
            <a:xfrm>
              <a:off x="5743575" y="5280025"/>
              <a:ext cx="231775" cy="231775"/>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9" name="Group 120"/>
          <p:cNvGrpSpPr/>
          <p:nvPr/>
        </p:nvGrpSpPr>
        <p:grpSpPr>
          <a:xfrm>
            <a:off x="4729947" y="4439344"/>
            <a:ext cx="350035" cy="510250"/>
            <a:chOff x="7165975" y="7021513"/>
            <a:chExt cx="638175" cy="930275"/>
          </a:xfrm>
          <a:solidFill>
            <a:schemeClr val="bg1"/>
          </a:solidFill>
        </p:grpSpPr>
        <p:sp>
          <p:nvSpPr>
            <p:cNvPr id="20"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1"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26" name="Group 128"/>
          <p:cNvGrpSpPr/>
          <p:nvPr/>
        </p:nvGrpSpPr>
        <p:grpSpPr>
          <a:xfrm>
            <a:off x="4634193" y="1819495"/>
            <a:ext cx="509379" cy="509379"/>
            <a:chOff x="7021513" y="5164138"/>
            <a:chExt cx="928687" cy="928687"/>
          </a:xfrm>
          <a:solidFill>
            <a:schemeClr val="bg1"/>
          </a:solidFill>
        </p:grpSpPr>
        <p:sp>
          <p:nvSpPr>
            <p:cNvPr id="27"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8"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sp>
        <p:nvSpPr>
          <p:cNvPr id="34" name="Rectangle 30"/>
          <p:cNvSpPr/>
          <p:nvPr/>
        </p:nvSpPr>
        <p:spPr>
          <a:xfrm>
            <a:off x="7004623" y="2471798"/>
            <a:ext cx="1092141" cy="603885"/>
          </a:xfrm>
          <a:prstGeom prst="rect">
            <a:avLst/>
          </a:prstGeom>
        </p:spPr>
        <p:txBody>
          <a:bodyPr wrap="square">
            <a:spAutoFit/>
          </a:bodyPr>
          <a:lstStyle/>
          <a:p>
            <a:pPr lvl="0" algn="l">
              <a:lnSpc>
                <a:spcPts val="2000"/>
              </a:lnSpc>
              <a:defRPr/>
            </a:pPr>
            <a:r>
              <a:rPr lang="zh-CN" altLang="en-US" sz="16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产业结构发展合理</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FZHei-B01S" panose="02010601030101010101" pitchFamily="2" charset="-122"/>
            </a:endParaRPr>
          </a:p>
        </p:txBody>
      </p:sp>
      <p:sp>
        <p:nvSpPr>
          <p:cNvPr id="35" name="Rectangle 30"/>
          <p:cNvSpPr/>
          <p:nvPr/>
        </p:nvSpPr>
        <p:spPr>
          <a:xfrm>
            <a:off x="6557583" y="4863040"/>
            <a:ext cx="1092141"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集成电路产品进出口逆差大</a:t>
            </a:r>
            <a:endPar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8" name="Group 7"/>
          <p:cNvGrpSpPr/>
          <p:nvPr/>
        </p:nvGrpSpPr>
        <p:grpSpPr>
          <a:xfrm>
            <a:off x="553148" y="534688"/>
            <a:ext cx="11640226" cy="6323312"/>
            <a:chOff x="553148" y="534688"/>
            <a:chExt cx="11640226" cy="6323312"/>
          </a:xfrm>
        </p:grpSpPr>
        <p:grpSp>
          <p:nvGrpSpPr>
            <p:cNvPr id="44" name="Group 63"/>
            <p:cNvGrpSpPr/>
            <p:nvPr/>
          </p:nvGrpSpPr>
          <p:grpSpPr>
            <a:xfrm>
              <a:off x="553148" y="534688"/>
              <a:ext cx="3805555" cy="547370"/>
              <a:chOff x="9454548" y="259790"/>
              <a:chExt cx="3805555" cy="547370"/>
            </a:xfrm>
            <a:gradFill>
              <a:gsLst>
                <a:gs pos="0">
                  <a:schemeClr val="accent1"/>
                </a:gs>
                <a:gs pos="100000">
                  <a:schemeClr val="accent2"/>
                </a:gs>
              </a:gsLst>
              <a:lin ang="0" scaled="1"/>
            </a:gradFill>
          </p:grpSpPr>
          <p:grpSp>
            <p:nvGrpSpPr>
              <p:cNvPr id="45" name="Group 64"/>
              <p:cNvGrpSpPr/>
              <p:nvPr/>
            </p:nvGrpSpPr>
            <p:grpSpPr>
              <a:xfrm>
                <a:off x="9454548" y="259790"/>
                <a:ext cx="3805555" cy="547370"/>
                <a:chOff x="9454548" y="259790"/>
                <a:chExt cx="3805555" cy="547370"/>
              </a:xfrm>
              <a:grpFill/>
            </p:grpSpPr>
            <p:sp>
              <p:nvSpPr>
                <p:cNvPr id="47" name="Rectangle: Rounded Corners 71"/>
                <p:cNvSpPr/>
                <p:nvPr/>
              </p:nvSpPr>
              <p:spPr>
                <a:xfrm>
                  <a:off x="10005093" y="259790"/>
                  <a:ext cx="325501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6"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9" name="文本框 49"/>
            <p:cNvSpPr txBox="1"/>
            <p:nvPr/>
          </p:nvSpPr>
          <p:spPr>
            <a:xfrm>
              <a:off x="1466787" y="621035"/>
              <a:ext cx="25285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 三维集成的发展及其优势</a:t>
              </a:r>
              <a:endPar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4" name="文本框 3"/>
          <p:cNvSpPr txBox="1"/>
          <p:nvPr/>
        </p:nvSpPr>
        <p:spPr>
          <a:xfrm>
            <a:off x="553085" y="1261745"/>
            <a:ext cx="6096000" cy="645160"/>
          </a:xfrm>
          <a:prstGeom prst="rect">
            <a:avLst/>
          </a:prstGeom>
          <a:noFill/>
        </p:spPr>
        <p:txBody>
          <a:bodyPr wrap="square" rtlCol="0" anchor="t">
            <a:spAutoFit/>
          </a:bodyPr>
          <a:p>
            <a:r>
              <a:rPr lang="zh-CN" altLang="en-US" b="1">
                <a:solidFill>
                  <a:srgbClr val="FF0000"/>
                </a:solidFill>
              </a:rPr>
              <a:t>三维集成电路（3D-IC）是一种将多个晶片垂直堆叠并通过互连技术连接的集成电路结构。拥有如下优势</a:t>
            </a:r>
            <a:r>
              <a:rPr lang="en-US" altLang="zh-CN" b="1">
                <a:solidFill>
                  <a:srgbClr val="FF0000"/>
                </a:solidFill>
              </a:rPr>
              <a:t>:</a:t>
            </a:r>
            <a:endParaRPr lang="en-US" altLang="zh-CN" b="1">
              <a:solidFill>
                <a:srgbClr val="FF0000"/>
              </a:solidFill>
            </a:endParaRPr>
          </a:p>
        </p:txBody>
      </p:sp>
      <p:pic>
        <p:nvPicPr>
          <p:cNvPr id="9" name="图片 8"/>
          <p:cNvPicPr>
            <a:picLocks noChangeAspect="1"/>
          </p:cNvPicPr>
          <p:nvPr>
            <p:custDataLst>
              <p:tags r:id="rId2"/>
            </p:custDataLst>
          </p:nvPr>
        </p:nvPicPr>
        <p:blipFill>
          <a:blip r:embed="rId3"/>
          <a:stretch>
            <a:fillRect/>
          </a:stretch>
        </p:blipFill>
        <p:spPr>
          <a:xfrm>
            <a:off x="7883525" y="1261745"/>
            <a:ext cx="3198495" cy="1971675"/>
          </a:xfrm>
          <a:prstGeom prst="rect">
            <a:avLst/>
          </a:prstGeom>
        </p:spPr>
      </p:pic>
      <p:sp>
        <p:nvSpPr>
          <p:cNvPr id="10" name="文本框 9"/>
          <p:cNvSpPr txBox="1"/>
          <p:nvPr/>
        </p:nvSpPr>
        <p:spPr>
          <a:xfrm>
            <a:off x="553085" y="2018030"/>
            <a:ext cx="6790690" cy="5123180"/>
          </a:xfrm>
          <a:prstGeom prst="rect">
            <a:avLst/>
          </a:prstGeom>
          <a:noFill/>
        </p:spPr>
        <p:txBody>
          <a:bodyPr wrap="square" rtlCol="0" anchor="t">
            <a:noAutofit/>
          </a:bodyPr>
          <a:p>
            <a:r>
              <a:rPr lang="zh-CN" altLang="en-US" sz="1600" b="1"/>
              <a:t>尺寸缩小和集成度提高</a:t>
            </a:r>
            <a:r>
              <a:rPr lang="zh-CN" altLang="en-US" sz="1600"/>
              <a:t>：三维集成电路通过将多个晶片堆叠在一起，可以在有限的空间内实现更多的器件和功能。这种垂直堆叠的方式有效地减小了电路的占地面积，提高了集成度，使得更多的功能可以在更小的尺寸上实现。</a:t>
            </a:r>
            <a:endParaRPr lang="zh-CN" altLang="en-US" sz="1600"/>
          </a:p>
          <a:p>
            <a:endParaRPr lang="zh-CN" altLang="en-US" sz="1600"/>
          </a:p>
          <a:p>
            <a:r>
              <a:rPr lang="zh-CN" altLang="en-US" sz="1600" b="1"/>
              <a:t>更短的互连长度</a:t>
            </a:r>
            <a:r>
              <a:rPr lang="zh-CN" altLang="en-US" sz="1600"/>
              <a:t>：在传统的二维集成电路中，器件之间的互连长度较长，导致信号传输延迟增加、功耗增加和电路性能下降。而在三维集成电路中，由于晶片堆叠在一起，器件之间的互连长度大大缩短，信号传输速度更快，功耗更低。</a:t>
            </a:r>
            <a:endParaRPr lang="zh-CN" altLang="en-US" sz="1600"/>
          </a:p>
          <a:p>
            <a:endParaRPr lang="zh-CN" altLang="en-US" sz="1600"/>
          </a:p>
          <a:p>
            <a:r>
              <a:rPr lang="zh-CN" altLang="en-US" sz="1600" b="1"/>
              <a:t>异质集成</a:t>
            </a:r>
            <a:r>
              <a:rPr lang="zh-CN" altLang="en-US" sz="1600"/>
              <a:t>：三维集成电路提供了异质集成的能力，即在不同技术和工艺制造的晶片之间进行集成。这意味着可以将不同类型的器件、材料和功能集成在同一个芯片内，从而实现更丰富和多样化的功能，满足不同应用的需求。</a:t>
            </a:r>
            <a:endParaRPr lang="zh-CN" altLang="en-US" sz="1600"/>
          </a:p>
          <a:p>
            <a:endParaRPr lang="zh-CN" altLang="en-US" sz="1600"/>
          </a:p>
          <a:p>
            <a:r>
              <a:rPr lang="zh-CN" altLang="en-US" sz="1600" b="1"/>
              <a:t>散热和功耗管理</a:t>
            </a:r>
            <a:r>
              <a:rPr lang="zh-CN" altLang="en-US" sz="1600"/>
              <a:t>：由于三维集成电路在垂直方向上堆叠多个晶片，因此可以更有效地分散热量，提高散热效率，降低温度。此外，三维集成电路中的堆叠结构也可以实现更精细的功耗管理，通过在不同层次上控制功耗，提高系统的能效。</a:t>
            </a:r>
            <a:endParaRPr lang="zh-CN" altLang="en-US" sz="1600"/>
          </a:p>
          <a:p>
            <a:endParaRPr lang="zh-CN" altLang="en-US" sz="1600"/>
          </a:p>
          <a:p>
            <a:endParaRPr lang="zh-CN" altLang="en-US" sz="1600"/>
          </a:p>
        </p:txBody>
      </p:sp>
      <p:pic>
        <p:nvPicPr>
          <p:cNvPr id="11" name="图片 10"/>
          <p:cNvPicPr>
            <a:picLocks noChangeAspect="1"/>
          </p:cNvPicPr>
          <p:nvPr>
            <p:custDataLst>
              <p:tags r:id="rId4"/>
            </p:custDataLst>
          </p:nvPr>
        </p:nvPicPr>
        <p:blipFill>
          <a:blip r:embed="rId5"/>
          <a:stretch>
            <a:fillRect/>
          </a:stretch>
        </p:blipFill>
        <p:spPr>
          <a:xfrm>
            <a:off x="7522845" y="3803015"/>
            <a:ext cx="3083560" cy="2165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02"/>
          <p:cNvGrpSpPr/>
          <p:nvPr/>
        </p:nvGrpSpPr>
        <p:grpSpPr>
          <a:xfrm>
            <a:off x="7204126" y="1884013"/>
            <a:ext cx="509380" cy="445816"/>
            <a:chOff x="5162550" y="8939213"/>
            <a:chExt cx="928688" cy="812800"/>
          </a:xfrm>
          <a:solidFill>
            <a:schemeClr val="bg1"/>
          </a:solidFill>
        </p:grpSpPr>
        <p:sp>
          <p:nvSpPr>
            <p:cNvPr id="6" name="AutoShape 103"/>
            <p:cNvSpPr/>
            <p:nvPr/>
          </p:nvSpPr>
          <p:spPr bwMode="auto">
            <a:xfrm>
              <a:off x="5308600" y="9083675"/>
              <a:ext cx="333375" cy="219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7" name="AutoShape 104"/>
            <p:cNvSpPr/>
            <p:nvPr/>
          </p:nvSpPr>
          <p:spPr bwMode="auto">
            <a:xfrm>
              <a:off x="5162550" y="8939213"/>
              <a:ext cx="928688" cy="812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2" name="Group 112"/>
          <p:cNvGrpSpPr/>
          <p:nvPr/>
        </p:nvGrpSpPr>
        <p:grpSpPr>
          <a:xfrm>
            <a:off x="7204126" y="4353435"/>
            <a:ext cx="510250" cy="509379"/>
            <a:chOff x="5162550" y="5164138"/>
            <a:chExt cx="930275" cy="928687"/>
          </a:xfrm>
          <a:solidFill>
            <a:schemeClr val="bg1"/>
          </a:solidFill>
        </p:grpSpPr>
        <p:sp>
          <p:nvSpPr>
            <p:cNvPr id="13" name="AutoShape 128"/>
            <p:cNvSpPr/>
            <p:nvPr/>
          </p:nvSpPr>
          <p:spPr bwMode="auto">
            <a:xfrm>
              <a:off x="5162550" y="5164138"/>
              <a:ext cx="930275"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14" name="AutoShape 129"/>
            <p:cNvSpPr/>
            <p:nvPr/>
          </p:nvSpPr>
          <p:spPr bwMode="auto">
            <a:xfrm>
              <a:off x="5743575" y="5280025"/>
              <a:ext cx="231775" cy="231775"/>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9" name="Group 120"/>
          <p:cNvGrpSpPr/>
          <p:nvPr/>
        </p:nvGrpSpPr>
        <p:grpSpPr>
          <a:xfrm>
            <a:off x="4729947" y="4439344"/>
            <a:ext cx="350035" cy="510250"/>
            <a:chOff x="7165975" y="7021513"/>
            <a:chExt cx="638175" cy="930275"/>
          </a:xfrm>
          <a:solidFill>
            <a:schemeClr val="bg1"/>
          </a:solidFill>
        </p:grpSpPr>
        <p:sp>
          <p:nvSpPr>
            <p:cNvPr id="20"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1"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26" name="Group 128"/>
          <p:cNvGrpSpPr/>
          <p:nvPr/>
        </p:nvGrpSpPr>
        <p:grpSpPr>
          <a:xfrm>
            <a:off x="4634193" y="1819495"/>
            <a:ext cx="509379" cy="509379"/>
            <a:chOff x="7021513" y="5164138"/>
            <a:chExt cx="928687" cy="928687"/>
          </a:xfrm>
          <a:solidFill>
            <a:schemeClr val="bg1"/>
          </a:solidFill>
        </p:grpSpPr>
        <p:sp>
          <p:nvSpPr>
            <p:cNvPr id="27"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8"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sp>
        <p:nvSpPr>
          <p:cNvPr id="34" name="Rectangle 30"/>
          <p:cNvSpPr/>
          <p:nvPr/>
        </p:nvSpPr>
        <p:spPr>
          <a:xfrm>
            <a:off x="7004623" y="2471798"/>
            <a:ext cx="1092141" cy="603885"/>
          </a:xfrm>
          <a:prstGeom prst="rect">
            <a:avLst/>
          </a:prstGeom>
        </p:spPr>
        <p:txBody>
          <a:bodyPr wrap="square">
            <a:spAutoFit/>
          </a:bodyPr>
          <a:lstStyle/>
          <a:p>
            <a:pPr lvl="0" algn="l">
              <a:lnSpc>
                <a:spcPts val="2000"/>
              </a:lnSpc>
              <a:defRPr/>
            </a:pPr>
            <a:r>
              <a:rPr lang="zh-CN" altLang="en-US" sz="16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产业结构发展合理</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FZHei-B01S" panose="02010601030101010101" pitchFamily="2" charset="-122"/>
            </a:endParaRPr>
          </a:p>
        </p:txBody>
      </p:sp>
      <p:sp>
        <p:nvSpPr>
          <p:cNvPr id="35" name="Rectangle 30"/>
          <p:cNvSpPr/>
          <p:nvPr/>
        </p:nvSpPr>
        <p:spPr>
          <a:xfrm>
            <a:off x="6557583" y="4863040"/>
            <a:ext cx="1092141"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集成电路产品进出口逆差大</a:t>
            </a:r>
            <a:endPar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8" name="Group 7"/>
          <p:cNvGrpSpPr/>
          <p:nvPr/>
        </p:nvGrpSpPr>
        <p:grpSpPr>
          <a:xfrm>
            <a:off x="553148" y="534688"/>
            <a:ext cx="11640226" cy="6323312"/>
            <a:chOff x="553148" y="534688"/>
            <a:chExt cx="11640226" cy="6323312"/>
          </a:xfrm>
        </p:grpSpPr>
        <p:grpSp>
          <p:nvGrpSpPr>
            <p:cNvPr id="44" name="Group 63"/>
            <p:cNvGrpSpPr/>
            <p:nvPr/>
          </p:nvGrpSpPr>
          <p:grpSpPr>
            <a:xfrm>
              <a:off x="553148" y="534688"/>
              <a:ext cx="3805555" cy="547370"/>
              <a:chOff x="9454548" y="259790"/>
              <a:chExt cx="3805555" cy="547370"/>
            </a:xfrm>
            <a:gradFill>
              <a:gsLst>
                <a:gs pos="0">
                  <a:schemeClr val="accent1"/>
                </a:gs>
                <a:gs pos="100000">
                  <a:schemeClr val="accent2"/>
                </a:gs>
              </a:gsLst>
              <a:lin ang="0" scaled="1"/>
            </a:gradFill>
          </p:grpSpPr>
          <p:grpSp>
            <p:nvGrpSpPr>
              <p:cNvPr id="45" name="Group 64"/>
              <p:cNvGrpSpPr/>
              <p:nvPr/>
            </p:nvGrpSpPr>
            <p:grpSpPr>
              <a:xfrm>
                <a:off x="9454548" y="259790"/>
                <a:ext cx="3805555" cy="547370"/>
                <a:chOff x="9454548" y="259790"/>
                <a:chExt cx="3805555" cy="547370"/>
              </a:xfrm>
              <a:grpFill/>
            </p:grpSpPr>
            <p:sp>
              <p:nvSpPr>
                <p:cNvPr id="47" name="Rectangle: Rounded Corners 71"/>
                <p:cNvSpPr/>
                <p:nvPr/>
              </p:nvSpPr>
              <p:spPr>
                <a:xfrm>
                  <a:off x="10005093" y="259790"/>
                  <a:ext cx="325501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6"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9" name="文本框 49"/>
            <p:cNvSpPr txBox="1"/>
            <p:nvPr/>
          </p:nvSpPr>
          <p:spPr>
            <a:xfrm>
              <a:off x="1466787" y="621035"/>
              <a:ext cx="26301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新的设计方法和工具的应用</a:t>
              </a:r>
              <a:endPar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2" name="文本框 1"/>
          <p:cNvSpPr txBox="1"/>
          <p:nvPr/>
        </p:nvSpPr>
        <p:spPr>
          <a:xfrm>
            <a:off x="553085" y="1181100"/>
            <a:ext cx="5249545" cy="4769485"/>
          </a:xfrm>
          <a:prstGeom prst="rect">
            <a:avLst/>
          </a:prstGeom>
          <a:noFill/>
        </p:spPr>
        <p:txBody>
          <a:bodyPr wrap="square" rtlCol="0" anchor="t">
            <a:spAutoFit/>
          </a:bodyPr>
          <a:p>
            <a:r>
              <a:rPr lang="zh-CN" altLang="en-US" sz="1600" b="1"/>
              <a:t>人工智能（AI）在设计中的应用</a:t>
            </a:r>
            <a:r>
              <a:rPr lang="zh-CN" altLang="en-US" sz="1600"/>
              <a:t>：人工智能技术如机器学习和深度学习有望在集成电路设计中发挥重要作用。通过利用大数据和智能算法，AI可以辅助设计人员在电路设计、布局布线、功耗优化等方面进行快速优化和决策。AI技术还可以帮助设计人员发现和解决设计中的难题，提高设计的效率和质量。</a:t>
            </a:r>
            <a:endParaRPr lang="zh-CN" altLang="en-US" sz="1600"/>
          </a:p>
          <a:p>
            <a:endParaRPr lang="zh-CN" altLang="en-US" sz="1600"/>
          </a:p>
          <a:p>
            <a:r>
              <a:rPr lang="zh-CN" altLang="en-US" sz="1600" b="1"/>
              <a:t>自动化设计方法的发展</a:t>
            </a:r>
            <a:r>
              <a:rPr lang="zh-CN" altLang="en-US" sz="1600"/>
              <a:t>：随着集成电路规模的不断增大和复杂性的增加，自动化设计方法的发展将变得更加重要。自动化设计工具将进一步改进和提高，以帮助设计人员更高效地完成设计任务。这包括自动化布局布线、优化算法、设计规则检查等方面的进步，以减少设计迭代次数，提高设计质量。</a:t>
            </a:r>
            <a:endParaRPr lang="zh-CN" altLang="en-US" sz="1600"/>
          </a:p>
          <a:p>
            <a:endParaRPr lang="zh-CN" altLang="en-US" sz="1600"/>
          </a:p>
          <a:p>
            <a:r>
              <a:rPr lang="zh-CN" altLang="en-US" sz="1600" b="1"/>
              <a:t>跨学科合作的加强</a:t>
            </a:r>
            <a:r>
              <a:rPr lang="zh-CN" altLang="en-US" sz="1600"/>
              <a:t>：集成电路设计涉及多个学科领域，如电子工程、材料科学、计算机科学等。未来的发展将强调跨学科合作和交叉创新，促进不同领域之间的知识和技术的融合。这将有助于推动新的设计方法和工具的发展，开拓集成电路的新领域和应用。</a:t>
            </a:r>
            <a:endParaRPr lang="zh-CN" altLang="en-US" sz="1600"/>
          </a:p>
        </p:txBody>
      </p:sp>
      <p:pic>
        <p:nvPicPr>
          <p:cNvPr id="3" name="图片 2"/>
          <p:cNvPicPr>
            <a:picLocks noChangeAspect="1"/>
          </p:cNvPicPr>
          <p:nvPr>
            <p:custDataLst>
              <p:tags r:id="rId2"/>
            </p:custDataLst>
          </p:nvPr>
        </p:nvPicPr>
        <p:blipFill>
          <a:blip r:embed="rId3"/>
          <a:stretch>
            <a:fillRect/>
          </a:stretch>
        </p:blipFill>
        <p:spPr>
          <a:xfrm>
            <a:off x="6692265" y="1085850"/>
            <a:ext cx="3133090" cy="2165985"/>
          </a:xfrm>
          <a:prstGeom prst="rect">
            <a:avLst/>
          </a:prstGeom>
        </p:spPr>
      </p:pic>
      <p:pic>
        <p:nvPicPr>
          <p:cNvPr id="15" name="图片 14"/>
          <p:cNvPicPr>
            <a:picLocks noChangeAspect="1"/>
          </p:cNvPicPr>
          <p:nvPr>
            <p:custDataLst>
              <p:tags r:id="rId4"/>
            </p:custDataLst>
          </p:nvPr>
        </p:nvPicPr>
        <p:blipFill>
          <a:blip r:embed="rId5"/>
          <a:srcRect l="5098" b="-1208"/>
          <a:stretch>
            <a:fillRect/>
          </a:stretch>
        </p:blipFill>
        <p:spPr>
          <a:xfrm>
            <a:off x="6692265" y="3888740"/>
            <a:ext cx="3390900" cy="1877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451202" y="2697224"/>
            <a:ext cx="1431290" cy="156845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a:t>
            </a:r>
            <a:r>
              <a:rPr lang="en-US" sz="9600">
                <a:solidFill>
                  <a:schemeClr val="accent1"/>
                </a:solidFill>
                <a:latin typeface="Source Han Sans CN" panose="020B0400000000000000" pitchFamily="34" charset="-128"/>
                <a:ea typeface="Source Han Sans CN" panose="020B0400000000000000" pitchFamily="34" charset="-128"/>
              </a:rPr>
              <a:t>4</a:t>
            </a:r>
            <a:endParaRPr lang="en-US" sz="9600">
              <a:solidFill>
                <a:schemeClr val="accent1"/>
              </a:solidFill>
              <a:latin typeface="Source Han Sans CN" panose="020B0400000000000000" pitchFamily="34" charset="-128"/>
              <a:ea typeface="Source Han Sans CN" panose="020B0400000000000000" pitchFamily="34" charset="-128"/>
            </a:endParaRPr>
          </a:p>
        </p:txBody>
      </p:sp>
      <p:sp>
        <p:nvSpPr>
          <p:cNvPr id="7" name="矩形 22"/>
          <p:cNvSpPr txBox="1"/>
          <p:nvPr/>
        </p:nvSpPr>
        <p:spPr>
          <a:xfrm>
            <a:off x="1235799" y="1411157"/>
            <a:ext cx="6718935" cy="645160"/>
          </a:xfrm>
          <a:prstGeom prst="rect">
            <a:avLst/>
          </a:prstGeom>
          <a:ln w="12700">
            <a:miter lim="400000"/>
          </a:ln>
        </p:spPr>
        <p:txBody>
          <a:bodyPr wrap="non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pPr algn="ctr"/>
            <a:r>
              <a:rPr lang="zh-CN" altLang="en-US" sz="3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影响集成电路技术发展的</a:t>
            </a:r>
            <a:r>
              <a:rPr lang="zh-CN" altLang="en-US" sz="3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因素</a:t>
            </a:r>
            <a:endParaRPr lang="zh-CN" altLang="en-US" sz="3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TextBox 24"/>
          <p:cNvSpPr txBox="1"/>
          <p:nvPr/>
        </p:nvSpPr>
        <p:spPr>
          <a:xfrm>
            <a:off x="1504950" y="2585085"/>
            <a:ext cx="4284980" cy="1349375"/>
          </a:xfrm>
          <a:prstGeom prst="rect">
            <a:avLst/>
          </a:prstGeom>
          <a:noFill/>
        </p:spPr>
        <p:txBody>
          <a:bodyPr wrap="square" lIns="91423" tIns="45712" rIns="91423" bIns="45712" rtlCol="0">
            <a:noAutofit/>
          </a:bodyPr>
          <a:lstStyle/>
          <a:p>
            <a:pPr marR="0" indent="0" defTabSz="1217930" fontAlgn="auto">
              <a:lnSpc>
                <a:spcPct val="150000"/>
              </a:lnSpc>
              <a:spcBef>
                <a:spcPts val="0"/>
              </a:spcBef>
              <a:spcAft>
                <a:spcPts val="0"/>
              </a:spcAft>
              <a:buClrTx/>
              <a:buSzTx/>
              <a:buFontTx/>
              <a:buNone/>
              <a:defRPr/>
            </a:pPr>
            <a:r>
              <a:rPr lang="zh-CN" altLang="en-US" sz="1400" b="1" dirty="0">
                <a:solidFill>
                  <a:schemeClr val="tx1"/>
                </a:solidFill>
                <a:latin typeface="仿宋" panose="02010609060101010101" charset="-122"/>
                <a:ea typeface="仿宋" panose="02010609060101010101" charset="-122"/>
                <a:cs typeface="仿宋" panose="02010609060101010101" charset="-122"/>
                <a:sym typeface="FZHei-B01S" panose="02010601030101010101" pitchFamily="2" charset="-122"/>
              </a:rPr>
              <a:t>在这一章节中，可以探讨影响集成电路技术发展的关键因素。例如，市场需求和应用场景的变化对集成电路技术的发展产生的影响，以及制造工艺的限制和挑战。同时，还可以讨论设计复杂性和集成度之间的平衡。</a:t>
            </a:r>
            <a:endParaRPr lang="zh-CN" altLang="en-US" sz="1400" b="1" dirty="0">
              <a:solidFill>
                <a:schemeClr val="tx1"/>
              </a:solidFill>
              <a:latin typeface="仿宋" panose="02010609060101010101" charset="-122"/>
              <a:ea typeface="仿宋" panose="02010609060101010101" charset="-122"/>
              <a:cs typeface="仿宋" panose="02010609060101010101" charset="-122"/>
              <a:sym typeface="FZHei-B01S" panose="02010601030101010101" pitchFamily="2" charset="-122"/>
            </a:endParaRPr>
          </a:p>
        </p:txBody>
      </p:sp>
      <p:pic>
        <p:nvPicPr>
          <p:cNvPr id="16" name="图片 1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2">
            <a:alphaModFix amt="60000"/>
          </a:blip>
          <a:srcRect t="30472" b="36741"/>
          <a:stretch>
            <a:fillRect/>
          </a:stretch>
        </p:blipFill>
        <p:spPr>
          <a:xfrm>
            <a:off x="0" y="2973070"/>
            <a:ext cx="8371840" cy="4117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02"/>
          <p:cNvGrpSpPr/>
          <p:nvPr/>
        </p:nvGrpSpPr>
        <p:grpSpPr>
          <a:xfrm>
            <a:off x="7204126" y="1884013"/>
            <a:ext cx="509380" cy="445816"/>
            <a:chOff x="5162550" y="8939213"/>
            <a:chExt cx="928688" cy="812800"/>
          </a:xfrm>
          <a:solidFill>
            <a:schemeClr val="bg1"/>
          </a:solidFill>
        </p:grpSpPr>
        <p:sp>
          <p:nvSpPr>
            <p:cNvPr id="6" name="AutoShape 103"/>
            <p:cNvSpPr/>
            <p:nvPr/>
          </p:nvSpPr>
          <p:spPr bwMode="auto">
            <a:xfrm>
              <a:off x="5308600" y="9083675"/>
              <a:ext cx="333375" cy="219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7" name="AutoShape 104"/>
            <p:cNvSpPr/>
            <p:nvPr/>
          </p:nvSpPr>
          <p:spPr bwMode="auto">
            <a:xfrm>
              <a:off x="5162550" y="8939213"/>
              <a:ext cx="928688" cy="812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2" name="Group 112"/>
          <p:cNvGrpSpPr/>
          <p:nvPr/>
        </p:nvGrpSpPr>
        <p:grpSpPr>
          <a:xfrm>
            <a:off x="7204126" y="4353435"/>
            <a:ext cx="510250" cy="509379"/>
            <a:chOff x="5162550" y="5164138"/>
            <a:chExt cx="930275" cy="928687"/>
          </a:xfrm>
          <a:solidFill>
            <a:schemeClr val="bg1"/>
          </a:solidFill>
        </p:grpSpPr>
        <p:sp>
          <p:nvSpPr>
            <p:cNvPr id="13" name="AutoShape 128"/>
            <p:cNvSpPr/>
            <p:nvPr/>
          </p:nvSpPr>
          <p:spPr bwMode="auto">
            <a:xfrm>
              <a:off x="5162550" y="5164138"/>
              <a:ext cx="930275"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14" name="AutoShape 129"/>
            <p:cNvSpPr/>
            <p:nvPr/>
          </p:nvSpPr>
          <p:spPr bwMode="auto">
            <a:xfrm>
              <a:off x="5743575" y="5280025"/>
              <a:ext cx="231775" cy="231775"/>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9" name="Group 120"/>
          <p:cNvGrpSpPr/>
          <p:nvPr/>
        </p:nvGrpSpPr>
        <p:grpSpPr>
          <a:xfrm>
            <a:off x="4729947" y="4439344"/>
            <a:ext cx="350035" cy="510250"/>
            <a:chOff x="7165975" y="7021513"/>
            <a:chExt cx="638175" cy="930275"/>
          </a:xfrm>
          <a:solidFill>
            <a:schemeClr val="bg1"/>
          </a:solidFill>
        </p:grpSpPr>
        <p:sp>
          <p:nvSpPr>
            <p:cNvPr id="20"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1"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26" name="Group 128"/>
          <p:cNvGrpSpPr/>
          <p:nvPr/>
        </p:nvGrpSpPr>
        <p:grpSpPr>
          <a:xfrm>
            <a:off x="4634193" y="1819495"/>
            <a:ext cx="509379" cy="509379"/>
            <a:chOff x="7021513" y="5164138"/>
            <a:chExt cx="928687" cy="928687"/>
          </a:xfrm>
          <a:solidFill>
            <a:schemeClr val="bg1"/>
          </a:solidFill>
        </p:grpSpPr>
        <p:sp>
          <p:nvSpPr>
            <p:cNvPr id="27"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8"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sp>
        <p:nvSpPr>
          <p:cNvPr id="34" name="Rectangle 30"/>
          <p:cNvSpPr/>
          <p:nvPr/>
        </p:nvSpPr>
        <p:spPr>
          <a:xfrm>
            <a:off x="7004623" y="2471798"/>
            <a:ext cx="1092141" cy="603885"/>
          </a:xfrm>
          <a:prstGeom prst="rect">
            <a:avLst/>
          </a:prstGeom>
        </p:spPr>
        <p:txBody>
          <a:bodyPr wrap="square">
            <a:spAutoFit/>
          </a:bodyPr>
          <a:lstStyle/>
          <a:p>
            <a:pPr lvl="0" algn="l">
              <a:lnSpc>
                <a:spcPts val="2000"/>
              </a:lnSpc>
              <a:defRPr/>
            </a:pPr>
            <a:r>
              <a:rPr lang="zh-CN" altLang="en-US" sz="16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产业结构发展合理</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FZHei-B01S" panose="02010601030101010101" pitchFamily="2" charset="-122"/>
            </a:endParaRPr>
          </a:p>
        </p:txBody>
      </p:sp>
      <p:sp>
        <p:nvSpPr>
          <p:cNvPr id="35" name="Rectangle 30"/>
          <p:cNvSpPr/>
          <p:nvPr/>
        </p:nvSpPr>
        <p:spPr>
          <a:xfrm>
            <a:off x="6557583" y="4863040"/>
            <a:ext cx="1092141"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集成电路产品进出口逆差大</a:t>
            </a:r>
            <a:endPar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8" name="Group 7"/>
          <p:cNvGrpSpPr/>
          <p:nvPr/>
        </p:nvGrpSpPr>
        <p:grpSpPr>
          <a:xfrm>
            <a:off x="553148" y="534688"/>
            <a:ext cx="11640226" cy="6323312"/>
            <a:chOff x="553148" y="534688"/>
            <a:chExt cx="11640226" cy="6323312"/>
          </a:xfrm>
        </p:grpSpPr>
        <p:grpSp>
          <p:nvGrpSpPr>
            <p:cNvPr id="44" name="Group 63"/>
            <p:cNvGrpSpPr/>
            <p:nvPr/>
          </p:nvGrpSpPr>
          <p:grpSpPr>
            <a:xfrm>
              <a:off x="553148" y="534688"/>
              <a:ext cx="3805555" cy="547370"/>
              <a:chOff x="9454548" y="259790"/>
              <a:chExt cx="3805555" cy="547370"/>
            </a:xfrm>
            <a:gradFill>
              <a:gsLst>
                <a:gs pos="0">
                  <a:schemeClr val="accent1"/>
                </a:gs>
                <a:gs pos="100000">
                  <a:schemeClr val="accent2"/>
                </a:gs>
              </a:gsLst>
              <a:lin ang="0" scaled="1"/>
            </a:gradFill>
          </p:grpSpPr>
          <p:grpSp>
            <p:nvGrpSpPr>
              <p:cNvPr id="45" name="Group 64"/>
              <p:cNvGrpSpPr/>
              <p:nvPr/>
            </p:nvGrpSpPr>
            <p:grpSpPr>
              <a:xfrm>
                <a:off x="9454548" y="259790"/>
                <a:ext cx="3805555" cy="547370"/>
                <a:chOff x="9454548" y="259790"/>
                <a:chExt cx="3805555" cy="547370"/>
              </a:xfrm>
              <a:grpFill/>
            </p:grpSpPr>
            <p:sp>
              <p:nvSpPr>
                <p:cNvPr id="47" name="Rectangle: Rounded Corners 71"/>
                <p:cNvSpPr/>
                <p:nvPr/>
              </p:nvSpPr>
              <p:spPr>
                <a:xfrm>
                  <a:off x="10005093" y="259790"/>
                  <a:ext cx="325501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6"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9" name="文本框 49"/>
            <p:cNvSpPr txBox="1"/>
            <p:nvPr/>
          </p:nvSpPr>
          <p:spPr>
            <a:xfrm>
              <a:off x="1466787" y="621035"/>
              <a:ext cx="26301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市场需求和应用场景的变化</a:t>
              </a:r>
              <a:endPar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2" name="文本框 1"/>
          <p:cNvSpPr txBox="1"/>
          <p:nvPr/>
        </p:nvSpPr>
        <p:spPr>
          <a:xfrm>
            <a:off x="553085" y="1218565"/>
            <a:ext cx="6913880" cy="4276725"/>
          </a:xfrm>
          <a:prstGeom prst="rect">
            <a:avLst/>
          </a:prstGeom>
          <a:noFill/>
        </p:spPr>
        <p:txBody>
          <a:bodyPr wrap="square" rtlCol="0" anchor="t">
            <a:spAutoFit/>
          </a:bodyPr>
          <a:p>
            <a:r>
              <a:rPr lang="zh-CN" altLang="en-US" sz="1600" b="1"/>
              <a:t>移动设备和智能手机</a:t>
            </a:r>
            <a:r>
              <a:rPr lang="zh-CN" altLang="en-US" sz="1600"/>
              <a:t>：移动设备的快速普及和智能手机的普及对集成电路技术提出了更高的需求。为了满足这些设备对小型化、高性能和低功耗的要求，集成电路技术需要不断发展和创新。</a:t>
            </a:r>
            <a:endParaRPr lang="zh-CN" altLang="en-US" sz="1600"/>
          </a:p>
          <a:p>
            <a:endParaRPr lang="zh-CN" altLang="en-US" sz="1600"/>
          </a:p>
          <a:p>
            <a:r>
              <a:rPr lang="zh-CN" altLang="en-US" sz="1600" b="1"/>
              <a:t>云计算和数据中心</a:t>
            </a:r>
            <a:r>
              <a:rPr lang="zh-CN" altLang="en-US" sz="1600"/>
              <a:t>：随着云计算和数据中心的兴起，对高性能、低能耗和大规模计算的需求增加。集成电路技术在服务器、网络设备和存储系统中的应用变得更加重要。新的处理器架构、高速互连技术和优化的存储器设计等方面的创新对于提高云计算和数据中心的性能和能效至关重要。</a:t>
            </a:r>
            <a:endParaRPr lang="zh-CN" altLang="en-US" sz="1600"/>
          </a:p>
          <a:p>
            <a:endParaRPr lang="zh-CN" altLang="en-US" sz="1600"/>
          </a:p>
          <a:p>
            <a:r>
              <a:rPr lang="zh-CN" altLang="en-US" sz="1600" b="1"/>
              <a:t>物联网（IoT）和传感器应用</a:t>
            </a:r>
            <a:r>
              <a:rPr lang="zh-CN" altLang="en-US" sz="1600"/>
              <a:t>：物联网和传感器应用的快速增长推动了对低功耗、小型化和高度集成的集成电路的需求。从智能家居到工业自动化，从智能交通到医疗设备，物联网和传感器技术的应用不断扩大。</a:t>
            </a:r>
            <a:r>
              <a:rPr lang="en-US" altLang="zh-CN" sz="1600"/>
              <a:t> </a:t>
            </a:r>
            <a:endParaRPr lang="en-US" altLang="zh-CN" sz="1600"/>
          </a:p>
          <a:p>
            <a:endParaRPr lang="zh-CN" altLang="en-US" sz="1600"/>
          </a:p>
          <a:p>
            <a:r>
              <a:rPr lang="zh-CN" altLang="en-US" sz="1600" b="1"/>
              <a:t>新兴应用领域</a:t>
            </a:r>
            <a:r>
              <a:rPr lang="zh-CN" altLang="en-US" sz="1600"/>
              <a:t>：随着技术的进步，新兴应用领域对集成电路技术的需求也在不断涌现。例如，虚拟现实（VR）、增强现实（AR）、自动驾驶汽车和无人机等领域需要高性能的图像处理、传感器集成和实时数据处理等技术支持。集成电路技术需要不断创新，以满足这些新兴应用领域的需求。</a:t>
            </a:r>
            <a:endParaRPr lang="zh-CN" altLang="en-US" sz="1600"/>
          </a:p>
        </p:txBody>
      </p:sp>
      <p:pic>
        <p:nvPicPr>
          <p:cNvPr id="3" name="图片 2"/>
          <p:cNvPicPr>
            <a:picLocks noChangeAspect="1"/>
          </p:cNvPicPr>
          <p:nvPr>
            <p:custDataLst>
              <p:tags r:id="rId2"/>
            </p:custDataLst>
          </p:nvPr>
        </p:nvPicPr>
        <p:blipFill>
          <a:blip r:embed="rId3"/>
          <a:stretch>
            <a:fillRect/>
          </a:stretch>
        </p:blipFill>
        <p:spPr>
          <a:xfrm>
            <a:off x="8210550" y="1158240"/>
            <a:ext cx="3226435" cy="191770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8336915" y="3327400"/>
            <a:ext cx="2328545" cy="2025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02"/>
          <p:cNvGrpSpPr/>
          <p:nvPr/>
        </p:nvGrpSpPr>
        <p:grpSpPr>
          <a:xfrm>
            <a:off x="7204126" y="1884013"/>
            <a:ext cx="509380" cy="445816"/>
            <a:chOff x="5162550" y="8939213"/>
            <a:chExt cx="928688" cy="812800"/>
          </a:xfrm>
          <a:solidFill>
            <a:schemeClr val="bg1"/>
          </a:solidFill>
        </p:grpSpPr>
        <p:sp>
          <p:nvSpPr>
            <p:cNvPr id="6" name="AutoShape 103"/>
            <p:cNvSpPr/>
            <p:nvPr/>
          </p:nvSpPr>
          <p:spPr bwMode="auto">
            <a:xfrm>
              <a:off x="5308600" y="9083675"/>
              <a:ext cx="333375" cy="219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7" name="AutoShape 104"/>
            <p:cNvSpPr/>
            <p:nvPr/>
          </p:nvSpPr>
          <p:spPr bwMode="auto">
            <a:xfrm>
              <a:off x="5162550" y="8939213"/>
              <a:ext cx="928688" cy="812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2" name="Group 112"/>
          <p:cNvGrpSpPr/>
          <p:nvPr/>
        </p:nvGrpSpPr>
        <p:grpSpPr>
          <a:xfrm>
            <a:off x="7204126" y="4353435"/>
            <a:ext cx="510250" cy="509379"/>
            <a:chOff x="5162550" y="5164138"/>
            <a:chExt cx="930275" cy="928687"/>
          </a:xfrm>
          <a:solidFill>
            <a:schemeClr val="bg1"/>
          </a:solidFill>
        </p:grpSpPr>
        <p:sp>
          <p:nvSpPr>
            <p:cNvPr id="13" name="AutoShape 128"/>
            <p:cNvSpPr/>
            <p:nvPr/>
          </p:nvSpPr>
          <p:spPr bwMode="auto">
            <a:xfrm>
              <a:off x="5162550" y="5164138"/>
              <a:ext cx="930275"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14" name="AutoShape 129"/>
            <p:cNvSpPr/>
            <p:nvPr/>
          </p:nvSpPr>
          <p:spPr bwMode="auto">
            <a:xfrm>
              <a:off x="5743575" y="5280025"/>
              <a:ext cx="231775" cy="231775"/>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9" name="Group 120"/>
          <p:cNvGrpSpPr/>
          <p:nvPr/>
        </p:nvGrpSpPr>
        <p:grpSpPr>
          <a:xfrm>
            <a:off x="4729947" y="4439344"/>
            <a:ext cx="350035" cy="510250"/>
            <a:chOff x="7165975" y="7021513"/>
            <a:chExt cx="638175" cy="930275"/>
          </a:xfrm>
          <a:solidFill>
            <a:schemeClr val="bg1"/>
          </a:solidFill>
        </p:grpSpPr>
        <p:sp>
          <p:nvSpPr>
            <p:cNvPr id="20"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1"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26" name="Group 128"/>
          <p:cNvGrpSpPr/>
          <p:nvPr/>
        </p:nvGrpSpPr>
        <p:grpSpPr>
          <a:xfrm>
            <a:off x="4634193" y="1819495"/>
            <a:ext cx="509379" cy="509379"/>
            <a:chOff x="7021513" y="5164138"/>
            <a:chExt cx="928687" cy="928687"/>
          </a:xfrm>
          <a:solidFill>
            <a:schemeClr val="bg1"/>
          </a:solidFill>
        </p:grpSpPr>
        <p:sp>
          <p:nvSpPr>
            <p:cNvPr id="27"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8"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sp>
        <p:nvSpPr>
          <p:cNvPr id="34" name="Rectangle 30"/>
          <p:cNvSpPr/>
          <p:nvPr/>
        </p:nvSpPr>
        <p:spPr>
          <a:xfrm>
            <a:off x="7004623" y="2471798"/>
            <a:ext cx="1092141" cy="603885"/>
          </a:xfrm>
          <a:prstGeom prst="rect">
            <a:avLst/>
          </a:prstGeom>
        </p:spPr>
        <p:txBody>
          <a:bodyPr wrap="square">
            <a:spAutoFit/>
          </a:bodyPr>
          <a:lstStyle/>
          <a:p>
            <a:pPr lvl="0" algn="l">
              <a:lnSpc>
                <a:spcPts val="2000"/>
              </a:lnSpc>
              <a:defRPr/>
            </a:pPr>
            <a:r>
              <a:rPr lang="zh-CN" altLang="en-US" sz="16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产业结构发展合理</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FZHei-B01S" panose="02010601030101010101" pitchFamily="2" charset="-122"/>
            </a:endParaRPr>
          </a:p>
        </p:txBody>
      </p:sp>
      <p:sp>
        <p:nvSpPr>
          <p:cNvPr id="35" name="Rectangle 30"/>
          <p:cNvSpPr/>
          <p:nvPr/>
        </p:nvSpPr>
        <p:spPr>
          <a:xfrm>
            <a:off x="6557583" y="4863040"/>
            <a:ext cx="1092141"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集成电路产品进出口逆差大</a:t>
            </a:r>
            <a:endPar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8" name="Group 7"/>
          <p:cNvGrpSpPr/>
          <p:nvPr/>
        </p:nvGrpSpPr>
        <p:grpSpPr>
          <a:xfrm>
            <a:off x="553148" y="534688"/>
            <a:ext cx="11640226" cy="6323312"/>
            <a:chOff x="553148" y="534688"/>
            <a:chExt cx="11640226" cy="6323312"/>
          </a:xfrm>
        </p:grpSpPr>
        <p:grpSp>
          <p:nvGrpSpPr>
            <p:cNvPr id="44" name="Group 63"/>
            <p:cNvGrpSpPr/>
            <p:nvPr/>
          </p:nvGrpSpPr>
          <p:grpSpPr>
            <a:xfrm>
              <a:off x="553148" y="534688"/>
              <a:ext cx="3805555" cy="547370"/>
              <a:chOff x="9454548" y="259790"/>
              <a:chExt cx="3805555" cy="547370"/>
            </a:xfrm>
            <a:gradFill>
              <a:gsLst>
                <a:gs pos="0">
                  <a:schemeClr val="accent1"/>
                </a:gs>
                <a:gs pos="100000">
                  <a:schemeClr val="accent2"/>
                </a:gs>
              </a:gsLst>
              <a:lin ang="0" scaled="1"/>
            </a:gradFill>
          </p:grpSpPr>
          <p:grpSp>
            <p:nvGrpSpPr>
              <p:cNvPr id="45" name="Group 64"/>
              <p:cNvGrpSpPr/>
              <p:nvPr/>
            </p:nvGrpSpPr>
            <p:grpSpPr>
              <a:xfrm>
                <a:off x="9454548" y="259790"/>
                <a:ext cx="3805555" cy="547370"/>
                <a:chOff x="9454548" y="259790"/>
                <a:chExt cx="3805555" cy="547370"/>
              </a:xfrm>
              <a:grpFill/>
            </p:grpSpPr>
            <p:sp>
              <p:nvSpPr>
                <p:cNvPr id="47" name="Rectangle: Rounded Corners 71"/>
                <p:cNvSpPr/>
                <p:nvPr/>
              </p:nvSpPr>
              <p:spPr>
                <a:xfrm>
                  <a:off x="10005093" y="259790"/>
                  <a:ext cx="325501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6"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9" name="文本框 49"/>
            <p:cNvSpPr txBox="1"/>
            <p:nvPr/>
          </p:nvSpPr>
          <p:spPr>
            <a:xfrm>
              <a:off x="1466787" y="621035"/>
              <a:ext cx="23253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 制造工艺的限制和挑战</a:t>
              </a:r>
              <a:endPar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2" name="文本框 1"/>
          <p:cNvSpPr txBox="1"/>
          <p:nvPr/>
        </p:nvSpPr>
        <p:spPr>
          <a:xfrm>
            <a:off x="443865" y="1288415"/>
            <a:ext cx="6447155" cy="5047615"/>
          </a:xfrm>
          <a:prstGeom prst="rect">
            <a:avLst/>
          </a:prstGeom>
          <a:noFill/>
        </p:spPr>
        <p:txBody>
          <a:bodyPr wrap="square" rtlCol="0" anchor="t">
            <a:noAutofit/>
          </a:bodyPr>
          <a:p>
            <a:r>
              <a:rPr lang="zh-CN" altLang="en-US" sz="1600" b="1"/>
              <a:t>工艺尺寸缩小</a:t>
            </a:r>
            <a:r>
              <a:rPr lang="zh-CN" altLang="en-US" sz="1600"/>
              <a:t>：集成电路工艺的持续尺寸缩小是实现更高集成度和更好性能的关键。然而，随着工艺尺寸的缩小，出现了一些挑战。例如，光刻技术的分辨率限制、电子束曝光的复杂性、物理限制和控制成本的增加等。</a:t>
            </a:r>
            <a:endParaRPr lang="zh-CN" altLang="en-US" sz="1600"/>
          </a:p>
          <a:p>
            <a:endParaRPr lang="zh-CN" altLang="en-US" sz="1600"/>
          </a:p>
          <a:p>
            <a:r>
              <a:rPr lang="zh-CN" altLang="en-US" sz="1600" b="1"/>
              <a:t>器件和互连可靠性</a:t>
            </a:r>
            <a:r>
              <a:rPr lang="zh-CN" altLang="en-US" sz="1600"/>
              <a:t>：随着工艺尺寸的缩小，器件和互连的可靠性成为一个关键问题。小尺寸、高密度和复杂结构可能导致电子迁移、热应力、功耗和噪声等问题。此外，集成电路中的互连线路也面临着电阻、电容和互连延迟等问题。</a:t>
            </a:r>
            <a:endParaRPr lang="zh-CN" altLang="en-US" sz="1600"/>
          </a:p>
          <a:p>
            <a:endParaRPr lang="zh-CN" altLang="en-US" sz="1600"/>
          </a:p>
          <a:p>
            <a:r>
              <a:rPr lang="zh-CN" altLang="en-US" sz="1600" b="1"/>
              <a:t>成本和复杂性</a:t>
            </a:r>
            <a:r>
              <a:rPr lang="zh-CN" altLang="en-US" sz="1600"/>
              <a:t>：随着集成电路制造工艺的进步，制造成本和复杂性也随之增加。新的材料和工艺步骤的引入、设备投资和工艺控制的要求都会对制造成本产生影响。因此，制造商需要权衡成本和性能，寻找最佳的制造解决方案。</a:t>
            </a:r>
            <a:endParaRPr lang="zh-CN" altLang="en-US" sz="1600"/>
          </a:p>
          <a:p>
            <a:endParaRPr lang="zh-CN" altLang="en-US" sz="1600"/>
          </a:p>
          <a:p>
            <a:r>
              <a:rPr lang="zh-CN" altLang="en-US" sz="1600" b="1"/>
              <a:t>可持续性和环境影响</a:t>
            </a:r>
            <a:r>
              <a:rPr lang="zh-CN" altLang="en-US" sz="1600"/>
              <a:t>：集成电路制造工艺产生的废料、能源消耗和环境影响也是一个重要的挑战。制造商需要采取措施减少环境污染，改善资源利用效率，并寻找更可持续的制造方法。</a:t>
            </a:r>
            <a:endParaRPr lang="zh-CN" altLang="en-US" sz="1600"/>
          </a:p>
        </p:txBody>
      </p:sp>
      <p:pic>
        <p:nvPicPr>
          <p:cNvPr id="3" name="图片 2"/>
          <p:cNvPicPr>
            <a:picLocks noChangeAspect="1"/>
          </p:cNvPicPr>
          <p:nvPr>
            <p:custDataLst>
              <p:tags r:id="rId2"/>
            </p:custDataLst>
          </p:nvPr>
        </p:nvPicPr>
        <p:blipFill>
          <a:blip r:embed="rId3"/>
          <a:stretch>
            <a:fillRect/>
          </a:stretch>
        </p:blipFill>
        <p:spPr>
          <a:xfrm>
            <a:off x="7466965" y="3585845"/>
            <a:ext cx="2617470" cy="221678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7223125" y="1288415"/>
            <a:ext cx="2994660" cy="1919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02"/>
          <p:cNvGrpSpPr/>
          <p:nvPr/>
        </p:nvGrpSpPr>
        <p:grpSpPr>
          <a:xfrm>
            <a:off x="7204126" y="1884013"/>
            <a:ext cx="509380" cy="445816"/>
            <a:chOff x="5162550" y="8939213"/>
            <a:chExt cx="928688" cy="812800"/>
          </a:xfrm>
          <a:solidFill>
            <a:schemeClr val="bg1"/>
          </a:solidFill>
        </p:grpSpPr>
        <p:sp>
          <p:nvSpPr>
            <p:cNvPr id="6" name="AutoShape 103"/>
            <p:cNvSpPr/>
            <p:nvPr/>
          </p:nvSpPr>
          <p:spPr bwMode="auto">
            <a:xfrm>
              <a:off x="5308600" y="9083675"/>
              <a:ext cx="333375" cy="219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7" name="AutoShape 104"/>
            <p:cNvSpPr/>
            <p:nvPr/>
          </p:nvSpPr>
          <p:spPr bwMode="auto">
            <a:xfrm>
              <a:off x="5162550" y="8939213"/>
              <a:ext cx="928688" cy="812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2" name="Group 112"/>
          <p:cNvGrpSpPr/>
          <p:nvPr/>
        </p:nvGrpSpPr>
        <p:grpSpPr>
          <a:xfrm>
            <a:off x="7204126" y="4353435"/>
            <a:ext cx="510250" cy="509379"/>
            <a:chOff x="5162550" y="5164138"/>
            <a:chExt cx="930275" cy="928687"/>
          </a:xfrm>
          <a:solidFill>
            <a:schemeClr val="bg1"/>
          </a:solidFill>
        </p:grpSpPr>
        <p:sp>
          <p:nvSpPr>
            <p:cNvPr id="13" name="AutoShape 128"/>
            <p:cNvSpPr/>
            <p:nvPr/>
          </p:nvSpPr>
          <p:spPr bwMode="auto">
            <a:xfrm>
              <a:off x="5162550" y="5164138"/>
              <a:ext cx="930275"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14" name="AutoShape 129"/>
            <p:cNvSpPr/>
            <p:nvPr/>
          </p:nvSpPr>
          <p:spPr bwMode="auto">
            <a:xfrm>
              <a:off x="5743575" y="5280025"/>
              <a:ext cx="231775" cy="231775"/>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9" name="Group 120"/>
          <p:cNvGrpSpPr/>
          <p:nvPr/>
        </p:nvGrpSpPr>
        <p:grpSpPr>
          <a:xfrm>
            <a:off x="4729947" y="4439344"/>
            <a:ext cx="350035" cy="510250"/>
            <a:chOff x="7165975" y="7021513"/>
            <a:chExt cx="638175" cy="930275"/>
          </a:xfrm>
          <a:solidFill>
            <a:schemeClr val="bg1"/>
          </a:solidFill>
        </p:grpSpPr>
        <p:sp>
          <p:nvSpPr>
            <p:cNvPr id="20"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1"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26" name="Group 128"/>
          <p:cNvGrpSpPr/>
          <p:nvPr/>
        </p:nvGrpSpPr>
        <p:grpSpPr>
          <a:xfrm>
            <a:off x="4634193" y="1819495"/>
            <a:ext cx="509379" cy="509379"/>
            <a:chOff x="7021513" y="5164138"/>
            <a:chExt cx="928687" cy="928687"/>
          </a:xfrm>
          <a:solidFill>
            <a:schemeClr val="bg1"/>
          </a:solidFill>
        </p:grpSpPr>
        <p:sp>
          <p:nvSpPr>
            <p:cNvPr id="27"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8"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sp>
        <p:nvSpPr>
          <p:cNvPr id="34" name="Rectangle 30"/>
          <p:cNvSpPr/>
          <p:nvPr/>
        </p:nvSpPr>
        <p:spPr>
          <a:xfrm>
            <a:off x="7004623" y="2471798"/>
            <a:ext cx="1092141" cy="603885"/>
          </a:xfrm>
          <a:prstGeom prst="rect">
            <a:avLst/>
          </a:prstGeom>
        </p:spPr>
        <p:txBody>
          <a:bodyPr wrap="square">
            <a:spAutoFit/>
          </a:bodyPr>
          <a:lstStyle/>
          <a:p>
            <a:pPr lvl="0" algn="l">
              <a:lnSpc>
                <a:spcPts val="2000"/>
              </a:lnSpc>
              <a:defRPr/>
            </a:pPr>
            <a:r>
              <a:rPr lang="zh-CN" altLang="en-US" sz="16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产业结构发展合理</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FZHei-B01S" panose="02010601030101010101" pitchFamily="2" charset="-122"/>
            </a:endParaRPr>
          </a:p>
        </p:txBody>
      </p:sp>
      <p:sp>
        <p:nvSpPr>
          <p:cNvPr id="35" name="Rectangle 30"/>
          <p:cNvSpPr/>
          <p:nvPr/>
        </p:nvSpPr>
        <p:spPr>
          <a:xfrm>
            <a:off x="6557583" y="4863040"/>
            <a:ext cx="1092141"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集成电路产品进出口逆差大</a:t>
            </a:r>
            <a:endPar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8" name="Group 7"/>
          <p:cNvGrpSpPr/>
          <p:nvPr/>
        </p:nvGrpSpPr>
        <p:grpSpPr>
          <a:xfrm>
            <a:off x="553148" y="534688"/>
            <a:ext cx="11640226" cy="6323312"/>
            <a:chOff x="553148" y="534688"/>
            <a:chExt cx="11640226" cy="6323312"/>
          </a:xfrm>
        </p:grpSpPr>
        <p:grpSp>
          <p:nvGrpSpPr>
            <p:cNvPr id="44" name="Group 63"/>
            <p:cNvGrpSpPr/>
            <p:nvPr/>
          </p:nvGrpSpPr>
          <p:grpSpPr>
            <a:xfrm>
              <a:off x="553148" y="534688"/>
              <a:ext cx="3805555" cy="547370"/>
              <a:chOff x="9454548" y="259790"/>
              <a:chExt cx="3805555" cy="547370"/>
            </a:xfrm>
            <a:gradFill>
              <a:gsLst>
                <a:gs pos="0">
                  <a:schemeClr val="accent1"/>
                </a:gs>
                <a:gs pos="100000">
                  <a:schemeClr val="accent2"/>
                </a:gs>
              </a:gsLst>
              <a:lin ang="0" scaled="1"/>
            </a:gradFill>
          </p:grpSpPr>
          <p:grpSp>
            <p:nvGrpSpPr>
              <p:cNvPr id="45" name="Group 64"/>
              <p:cNvGrpSpPr/>
              <p:nvPr/>
            </p:nvGrpSpPr>
            <p:grpSpPr>
              <a:xfrm>
                <a:off x="9454548" y="259790"/>
                <a:ext cx="3805555" cy="547370"/>
                <a:chOff x="9454548" y="259790"/>
                <a:chExt cx="3805555" cy="547370"/>
              </a:xfrm>
              <a:grpFill/>
            </p:grpSpPr>
            <p:sp>
              <p:nvSpPr>
                <p:cNvPr id="47" name="Rectangle: Rounded Corners 71"/>
                <p:cNvSpPr/>
                <p:nvPr/>
              </p:nvSpPr>
              <p:spPr>
                <a:xfrm>
                  <a:off x="10005093" y="259790"/>
                  <a:ext cx="325501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6"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9" name="文本框 49"/>
            <p:cNvSpPr txBox="1"/>
            <p:nvPr/>
          </p:nvSpPr>
          <p:spPr>
            <a:xfrm>
              <a:off x="1466787" y="621035"/>
              <a:ext cx="26301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设计复杂性和集成度的平衡</a:t>
              </a:r>
              <a:endPar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8501380" y="895350"/>
            <a:ext cx="3064510" cy="2381250"/>
          </a:xfrm>
          <a:prstGeom prst="rect">
            <a:avLst/>
          </a:prstGeom>
        </p:spPr>
      </p:pic>
      <p:sp>
        <p:nvSpPr>
          <p:cNvPr id="3" name="文本框 2"/>
          <p:cNvSpPr txBox="1"/>
          <p:nvPr/>
        </p:nvSpPr>
        <p:spPr>
          <a:xfrm>
            <a:off x="553085" y="1195705"/>
            <a:ext cx="6560820" cy="4148455"/>
          </a:xfrm>
          <a:prstGeom prst="rect">
            <a:avLst/>
          </a:prstGeom>
          <a:noFill/>
        </p:spPr>
        <p:txBody>
          <a:bodyPr wrap="square" rtlCol="0" anchor="t">
            <a:noAutofit/>
          </a:bodyPr>
          <a:p>
            <a:r>
              <a:rPr lang="zh-CN" altLang="en-US" sz="1600" b="1"/>
              <a:t>设计目标和应用需求</a:t>
            </a:r>
            <a:r>
              <a:rPr lang="zh-CN" altLang="en-US" sz="1600"/>
              <a:t>：首先需要明确设计的目标和应用需求。根据具体应用的性能要求和功能需求，确定设计的复杂性和集成度水平。有些应用可能需要更高的集成度来实现更复杂的功能，而有些应用则可能更关注设计的简化和功耗的优化。</a:t>
            </a:r>
            <a:endParaRPr lang="zh-CN" altLang="en-US" sz="1600"/>
          </a:p>
          <a:p>
            <a:endParaRPr lang="zh-CN" altLang="en-US" sz="1600"/>
          </a:p>
          <a:p>
            <a:r>
              <a:rPr lang="zh-CN" altLang="en-US" sz="1600" b="1"/>
              <a:t>设计方法和工具</a:t>
            </a:r>
            <a:r>
              <a:rPr lang="zh-CN" altLang="en-US" sz="1600"/>
              <a:t>：使用高级设计方法和工具可以提高设计的效率和复杂性管理能力。现代集成电路设计中广泛使用的自动化工具和设计流程可以帮助设计人员处理复杂性，并提供设计验证和优化的支持。通过合理选择和应用这些工具，可以更好地平衡设计复杂性和集成度。</a:t>
            </a:r>
            <a:endParaRPr lang="zh-CN" altLang="en-US" sz="1600"/>
          </a:p>
          <a:p>
            <a:endParaRPr lang="zh-CN" altLang="en-US" sz="1600"/>
          </a:p>
          <a:p>
            <a:r>
              <a:rPr lang="zh-CN" altLang="en-US" sz="1600" b="1"/>
              <a:t>技术和工艺的发展</a:t>
            </a:r>
            <a:r>
              <a:rPr lang="zh-CN" altLang="en-US" sz="1600"/>
              <a:t>：随着技术和工艺的发展，设计复杂性和集成度之间的平衡也在不断演进。新的技术和工艺创新可以提供更高的集成度和更好的性能，同时也可能增加设计的复杂性。设计人员需要及时了解和采用新的技术和工艺，以在平衡复杂性和集成度时保持竞争优势。</a:t>
            </a:r>
            <a:endParaRPr lang="zh-CN" altLang="en-US" sz="1600"/>
          </a:p>
          <a:p>
            <a:endParaRPr lang="zh-CN" altLang="en-US" sz="1600"/>
          </a:p>
          <a:p>
            <a:r>
              <a:rPr lang="zh-CN" altLang="en-US" sz="1600" b="1"/>
              <a:t>可制造性和测试</a:t>
            </a:r>
            <a:r>
              <a:rPr lang="zh-CN" altLang="en-US" sz="1600"/>
              <a:t>：设计复杂性和集成度的增加也可能对制造和测试过程产生影响。设计人员需要考虑制造工艺的限制和要求，确保设计的可制造性。此外，测试和验证的复杂性也随着设计的复杂性增加。在设计过程中考虑到测试和验证的需求，可以提高设计的可靠性和降低制造成本。</a:t>
            </a:r>
            <a:endParaRPr lang="zh-CN" altLang="en-US" sz="1600"/>
          </a:p>
        </p:txBody>
      </p:sp>
      <p:pic>
        <p:nvPicPr>
          <p:cNvPr id="4" name="图片 3"/>
          <p:cNvPicPr>
            <a:picLocks noChangeAspect="1"/>
          </p:cNvPicPr>
          <p:nvPr>
            <p:custDataLst>
              <p:tags r:id="rId4"/>
            </p:custDataLst>
          </p:nvPr>
        </p:nvPicPr>
        <p:blipFill>
          <a:blip r:embed="rId5"/>
          <a:stretch>
            <a:fillRect/>
          </a:stretch>
        </p:blipFill>
        <p:spPr>
          <a:xfrm>
            <a:off x="7386320" y="3997325"/>
            <a:ext cx="2831465" cy="164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3"/>
          <p:cNvSpPr/>
          <p:nvPr/>
        </p:nvSpPr>
        <p:spPr>
          <a:xfrm>
            <a:off x="9448035" y="4661647"/>
            <a:ext cx="2743966" cy="2196354"/>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 name="Freeform: Shape 3"/>
          <p:cNvSpPr/>
          <p:nvPr/>
        </p:nvSpPr>
        <p:spPr>
          <a:xfrm rot="5400000">
            <a:off x="218578" y="3027115"/>
            <a:ext cx="3612305" cy="4049466"/>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矩形: 圆角 6"/>
          <p:cNvSpPr/>
          <p:nvPr/>
        </p:nvSpPr>
        <p:spPr>
          <a:xfrm>
            <a:off x="4411980" y="4482465"/>
            <a:ext cx="2918460" cy="700405"/>
          </a:xfrm>
          <a:prstGeom prst="round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 name="文本框 8"/>
          <p:cNvSpPr txBox="1"/>
          <p:nvPr/>
        </p:nvSpPr>
        <p:spPr>
          <a:xfrm>
            <a:off x="4281520" y="3540313"/>
            <a:ext cx="5436909" cy="461665"/>
          </a:xfrm>
          <a:prstGeom prst="rect">
            <a:avLst/>
          </a:prstGeom>
          <a:no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r>
              <a:rPr lang="en-US" altLang="zh-CN" sz="2400" spc="600" dirty="0" smtClean="0">
                <a:solidFill>
                  <a:srgbClr val="940201"/>
                </a:solidFill>
                <a:latin typeface="思源黑体" panose="020B0500000000000000" pitchFamily="34" charset="-122"/>
                <a:ea typeface="思源黑体" panose="020B0500000000000000" pitchFamily="34" charset="-122"/>
              </a:rPr>
              <a:t>Shandong </a:t>
            </a:r>
            <a:r>
              <a:rPr lang="en-US" altLang="zh-CN" sz="2400" spc="600" dirty="0">
                <a:solidFill>
                  <a:srgbClr val="940201"/>
                </a:solidFill>
                <a:latin typeface="思源黑体" panose="020B0500000000000000" pitchFamily="34" charset="-122"/>
                <a:ea typeface="思源黑体" panose="020B0500000000000000" pitchFamily="34" charset="-122"/>
              </a:rPr>
              <a:t>University</a:t>
            </a:r>
            <a:endParaRPr lang="en-US" altLang="zh-CN" sz="2400" spc="600" dirty="0">
              <a:solidFill>
                <a:srgbClr val="94020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4" name="图片 3" descr="知新楼描线"/>
          <p:cNvPicPr>
            <a:picLocks noChangeAspect="1"/>
          </p:cNvPicPr>
          <p:nvPr/>
        </p:nvPicPr>
        <p:blipFill>
          <a:blip r:embed="rId1"/>
          <a:srcRect l="16475" r="18243" b="38704"/>
          <a:stretch>
            <a:fillRect/>
          </a:stretch>
        </p:blipFill>
        <p:spPr>
          <a:xfrm flipH="1">
            <a:off x="-619125" y="-393065"/>
            <a:ext cx="5459730" cy="7251065"/>
          </a:xfrm>
          <a:prstGeom prst="rect">
            <a:avLst/>
          </a:prstGeom>
        </p:spPr>
      </p:pic>
      <p:sp>
        <p:nvSpPr>
          <p:cNvPr id="16" name="文本框 15"/>
          <p:cNvSpPr txBox="1"/>
          <p:nvPr/>
        </p:nvSpPr>
        <p:spPr>
          <a:xfrm>
            <a:off x="4049396" y="2046305"/>
            <a:ext cx="5669280" cy="1198880"/>
          </a:xfrm>
          <a:prstGeom prst="rect">
            <a:avLst/>
          </a:prstGeom>
          <a:noFill/>
        </p:spPr>
        <p:txBody>
          <a:bodyPr wrap="none" rtlCol="0">
            <a:spAutoFit/>
          </a:bodyPr>
          <a:p>
            <a:pPr algn="ctr"/>
            <a:r>
              <a:rPr lang="zh-CN" altLang="en-US" sz="7200">
                <a:solidFill>
                  <a:srgbClr val="940201"/>
                </a:solidFill>
                <a:latin typeface="华文中宋" panose="02010600040101010101" pitchFamily="2" charset="-122"/>
                <a:ea typeface="华文中宋" panose="02010600040101010101" pitchFamily="2" charset="-122"/>
              </a:rPr>
              <a:t>感谢您的聆听</a:t>
            </a:r>
            <a:endParaRPr lang="zh-CN" altLang="en-US" sz="7200">
              <a:solidFill>
                <a:srgbClr val="940201"/>
              </a:solidFill>
              <a:latin typeface="华文中宋" panose="02010600040101010101" pitchFamily="2" charset="-122"/>
              <a:ea typeface="华文中宋" panose="02010600040101010101" pitchFamily="2" charset="-122"/>
            </a:endParaRPr>
          </a:p>
        </p:txBody>
      </p:sp>
      <p:pic>
        <p:nvPicPr>
          <p:cNvPr id="2" name="图片 1" descr="山东大学校名英文缩写"/>
          <p:cNvPicPr>
            <a:picLocks noChangeAspect="1"/>
          </p:cNvPicPr>
          <p:nvPr/>
        </p:nvPicPr>
        <p:blipFill>
          <a:blip r:embed="rId2">
            <a:alphaModFix amt="20000"/>
          </a:blip>
          <a:stretch>
            <a:fillRect/>
          </a:stretch>
        </p:blipFill>
        <p:spPr>
          <a:xfrm>
            <a:off x="10857230" y="146050"/>
            <a:ext cx="1179195" cy="3261360"/>
          </a:xfrm>
          <a:prstGeom prst="rect">
            <a:avLst/>
          </a:prstGeom>
        </p:spPr>
      </p:pic>
      <p:pic>
        <p:nvPicPr>
          <p:cNvPr id="5" name="图片 4" descr="山东大学校徽与中英文校名标准组合（横式）"/>
          <p:cNvPicPr>
            <a:picLocks noChangeAspect="1"/>
          </p:cNvPicPr>
          <p:nvPr/>
        </p:nvPicPr>
        <p:blipFill>
          <a:blip r:embed="rId3"/>
          <a:stretch>
            <a:fillRect/>
          </a:stretch>
        </p:blipFill>
        <p:spPr>
          <a:xfrm>
            <a:off x="0" y="0"/>
            <a:ext cx="2322195" cy="1035050"/>
          </a:xfrm>
          <a:prstGeom prst="rect">
            <a:avLst/>
          </a:prstGeom>
        </p:spPr>
      </p:pic>
      <p:pic>
        <p:nvPicPr>
          <p:cNvPr id="3" name="图片 2" descr="团徽"/>
          <p:cNvPicPr>
            <a:picLocks noChangeAspect="1"/>
          </p:cNvPicPr>
          <p:nvPr/>
        </p:nvPicPr>
        <p:blipFill>
          <a:blip r:embed="rId4"/>
          <a:stretch>
            <a:fillRect/>
          </a:stretch>
        </p:blipFill>
        <p:spPr>
          <a:xfrm>
            <a:off x="10072370" y="0"/>
            <a:ext cx="686435" cy="916305"/>
          </a:xfrm>
          <a:prstGeom prst="rect">
            <a:avLst/>
          </a:prstGeom>
        </p:spPr>
      </p:pic>
      <p:pic>
        <p:nvPicPr>
          <p:cNvPr id="6" name="图片 5" descr="青媒logo橙色"/>
          <p:cNvPicPr>
            <a:picLocks noChangeAspect="1"/>
          </p:cNvPicPr>
          <p:nvPr/>
        </p:nvPicPr>
        <p:blipFill>
          <a:blip r:embed="rId5"/>
          <a:stretch>
            <a:fillRect/>
          </a:stretch>
        </p:blipFill>
        <p:spPr>
          <a:xfrm>
            <a:off x="10758805" y="137160"/>
            <a:ext cx="1394460" cy="64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1+#ppt_w/2"/>
                                          </p:val>
                                        </p:tav>
                                        <p:tav tm="100000">
                                          <p:val>
                                            <p:strVal val="#ppt_x"/>
                                          </p:val>
                                        </p:tav>
                                      </p:tavLst>
                                    </p:anim>
                                    <p:anim calcmode="lin" valueType="num">
                                      <p:cBhvr additive="base">
                                        <p:cTn id="12"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4505129"/>
            <a:ext cx="12203059" cy="2350371"/>
            <a:chOff x="2" y="3577031"/>
            <a:chExt cx="12203059" cy="3278469"/>
          </a:xfrm>
        </p:grpSpPr>
        <p:sp>
          <p:nvSpPr>
            <p:cNvPr id="4" name="任意多边形: 形状 32"/>
            <p:cNvSpPr/>
            <p:nvPr/>
          </p:nvSpPr>
          <p:spPr bwMode="auto">
            <a:xfrm>
              <a:off x="2" y="4091604"/>
              <a:ext cx="4392654" cy="2763895"/>
            </a:xfrm>
            <a:custGeom>
              <a:avLst/>
              <a:gdLst>
                <a:gd name="connsiteX0" fmla="*/ 734800 w 2671913"/>
                <a:gd name="connsiteY0" fmla="*/ 173 h 1732232"/>
                <a:gd name="connsiteX1" fmla="*/ 1905760 w 2671913"/>
                <a:gd name="connsiteY1" fmla="*/ 927976 h 1732232"/>
                <a:gd name="connsiteX2" fmla="*/ 2658162 w 2671913"/>
                <a:gd name="connsiteY2" fmla="*/ 1723008 h 1732232"/>
                <a:gd name="connsiteX3" fmla="*/ 2671913 w 2671913"/>
                <a:gd name="connsiteY3" fmla="*/ 1732232 h 1732232"/>
                <a:gd name="connsiteX4" fmla="*/ 0 w 2671913"/>
                <a:gd name="connsiteY4" fmla="*/ 1732232 h 1732232"/>
                <a:gd name="connsiteX5" fmla="*/ 0 w 2671913"/>
                <a:gd name="connsiteY5" fmla="*/ 264113 h 1732232"/>
                <a:gd name="connsiteX6" fmla="*/ 26610 w 2671913"/>
                <a:gd name="connsiteY6" fmla="*/ 241096 h 1732232"/>
                <a:gd name="connsiteX7" fmla="*/ 577515 w 2671913"/>
                <a:gd name="connsiteY7" fmla="*/ 10911 h 1732232"/>
                <a:gd name="connsiteX8" fmla="*/ 631334 w 2671913"/>
                <a:gd name="connsiteY8" fmla="*/ 8764 h 1732232"/>
                <a:gd name="connsiteX9" fmla="*/ 734800 w 2671913"/>
                <a:gd name="connsiteY9" fmla="*/ 173 h 173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913" h="1732232">
                  <a:moveTo>
                    <a:pt x="734800" y="173"/>
                  </a:moveTo>
                  <a:cubicBezTo>
                    <a:pt x="933795" y="5005"/>
                    <a:pt x="1395559" y="116148"/>
                    <a:pt x="1905760" y="927976"/>
                  </a:cubicBezTo>
                  <a:cubicBezTo>
                    <a:pt x="1905760" y="927976"/>
                    <a:pt x="2373848" y="1513356"/>
                    <a:pt x="2658162" y="1723008"/>
                  </a:cubicBezTo>
                  <a:lnTo>
                    <a:pt x="2671913" y="1732232"/>
                  </a:lnTo>
                  <a:lnTo>
                    <a:pt x="0" y="1732232"/>
                  </a:lnTo>
                  <a:lnTo>
                    <a:pt x="0" y="264113"/>
                  </a:lnTo>
                  <a:lnTo>
                    <a:pt x="26610" y="241096"/>
                  </a:lnTo>
                  <a:cubicBezTo>
                    <a:pt x="136034" y="152692"/>
                    <a:pt x="328604" y="31046"/>
                    <a:pt x="577515" y="10911"/>
                  </a:cubicBezTo>
                  <a:cubicBezTo>
                    <a:pt x="596890" y="10911"/>
                    <a:pt x="614112" y="8764"/>
                    <a:pt x="631334" y="8764"/>
                  </a:cubicBezTo>
                  <a:cubicBezTo>
                    <a:pt x="631334" y="8764"/>
                    <a:pt x="668469" y="-1438"/>
                    <a:pt x="734800" y="173"/>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 name="任意多边形: 形状 35"/>
            <p:cNvSpPr/>
            <p:nvPr/>
          </p:nvSpPr>
          <p:spPr bwMode="auto">
            <a:xfrm>
              <a:off x="7051580" y="3577031"/>
              <a:ext cx="5151481" cy="3278469"/>
            </a:xfrm>
            <a:custGeom>
              <a:avLst/>
              <a:gdLst>
                <a:gd name="connsiteX0" fmla="*/ 5151481 w 5151481"/>
                <a:gd name="connsiteY0" fmla="*/ 0 h 3443866"/>
                <a:gd name="connsiteX1" fmla="*/ 5151481 w 5151481"/>
                <a:gd name="connsiteY1" fmla="*/ 3443866 h 3443866"/>
                <a:gd name="connsiteX2" fmla="*/ 0 w 5151481"/>
                <a:gd name="connsiteY2" fmla="*/ 3443866 h 3443866"/>
                <a:gd name="connsiteX3" fmla="*/ 68505 w 5151481"/>
                <a:gd name="connsiteY3" fmla="*/ 3409693 h 3443866"/>
                <a:gd name="connsiteX4" fmla="*/ 1134718 w 5151481"/>
                <a:gd name="connsiteY4" fmla="*/ 2657350 h 3443866"/>
                <a:gd name="connsiteX5" fmla="*/ 3724809 w 5151481"/>
                <a:gd name="connsiteY5" fmla="*/ 569349 h 3443866"/>
                <a:gd name="connsiteX6" fmla="*/ 5070913 w 5151481"/>
                <a:gd name="connsiteY6" fmla="*/ 13881 h 344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481" h="3443866">
                  <a:moveTo>
                    <a:pt x="5151481" y="0"/>
                  </a:moveTo>
                  <a:lnTo>
                    <a:pt x="5151481" y="3443866"/>
                  </a:lnTo>
                  <a:lnTo>
                    <a:pt x="0" y="3443866"/>
                  </a:lnTo>
                  <a:lnTo>
                    <a:pt x="68505" y="3409693"/>
                  </a:lnTo>
                  <a:cubicBezTo>
                    <a:pt x="336371" y="3270474"/>
                    <a:pt x="763188" y="3017350"/>
                    <a:pt x="1134718" y="2657350"/>
                  </a:cubicBezTo>
                  <a:cubicBezTo>
                    <a:pt x="1134718" y="2657350"/>
                    <a:pt x="2564221" y="1073350"/>
                    <a:pt x="3724809" y="569349"/>
                  </a:cubicBezTo>
                  <a:cubicBezTo>
                    <a:pt x="4450176" y="254350"/>
                    <a:pt x="4766420" y="85600"/>
                    <a:pt x="5070913" y="1388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6" name="矩形 5"/>
          <p:cNvSpPr/>
          <p:nvPr/>
        </p:nvSpPr>
        <p:spPr>
          <a:xfrm>
            <a:off x="905948" y="780394"/>
            <a:ext cx="10489324" cy="5297212"/>
          </a:xfrm>
          <a:prstGeom prst="rect">
            <a:avLst/>
          </a:prstGeom>
          <a:solidFill>
            <a:schemeClr val="bg1"/>
          </a:solidFill>
          <a:ln>
            <a:noFill/>
          </a:ln>
          <a:effectLst>
            <a:outerShdw blurRad="571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7" name="组合 6"/>
          <p:cNvGrpSpPr/>
          <p:nvPr/>
        </p:nvGrpSpPr>
        <p:grpSpPr>
          <a:xfrm>
            <a:off x="1812189" y="2240885"/>
            <a:ext cx="3910485" cy="2571465"/>
            <a:chOff x="1042515" y="1905506"/>
            <a:chExt cx="3910485" cy="2571465"/>
          </a:xfrm>
        </p:grpSpPr>
        <p:cxnSp>
          <p:nvCxnSpPr>
            <p:cNvPr id="9" name="直接连接符 8"/>
            <p:cNvCxnSpPr/>
            <p:nvPr/>
          </p:nvCxnSpPr>
          <p:spPr>
            <a:xfrm>
              <a:off x="1042515" y="1905506"/>
              <a:ext cx="272176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24"/>
            <p:cNvCxnSpPr/>
            <p:nvPr/>
          </p:nvCxnSpPr>
          <p:spPr>
            <a:xfrm>
              <a:off x="1042515" y="4476971"/>
              <a:ext cx="391048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 name="添加标题"/>
          <p:cNvSpPr/>
          <p:nvPr/>
        </p:nvSpPr>
        <p:spPr>
          <a:xfrm>
            <a:off x="5997644" y="1333558"/>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01</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2" name="添加标题"/>
          <p:cNvSpPr/>
          <p:nvPr/>
        </p:nvSpPr>
        <p:spPr>
          <a:xfrm>
            <a:off x="5997644" y="2340539"/>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02</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3" name="添加标题"/>
          <p:cNvSpPr/>
          <p:nvPr/>
        </p:nvSpPr>
        <p:spPr>
          <a:xfrm>
            <a:off x="5997644" y="3457465"/>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03</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4" name="添加标题"/>
          <p:cNvSpPr/>
          <p:nvPr/>
        </p:nvSpPr>
        <p:spPr>
          <a:xfrm>
            <a:off x="5997644" y="4588861"/>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04</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grpSp>
        <p:nvGrpSpPr>
          <p:cNvPr id="15" name="组合 14"/>
          <p:cNvGrpSpPr/>
          <p:nvPr/>
        </p:nvGrpSpPr>
        <p:grpSpPr>
          <a:xfrm>
            <a:off x="7239001" y="1481198"/>
            <a:ext cx="3978632" cy="640189"/>
            <a:chOff x="7299212" y="1619349"/>
            <a:chExt cx="3978632" cy="640189"/>
          </a:xfrm>
        </p:grpSpPr>
        <p:sp>
          <p:nvSpPr>
            <p:cNvPr id="16" name="文本框 15"/>
            <p:cNvSpPr txBox="1"/>
            <p:nvPr/>
          </p:nvSpPr>
          <p:spPr>
            <a:xfrm>
              <a:off x="7299213" y="1619349"/>
              <a:ext cx="385572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1" action="ppaction://hlinksldjump"/>
                </a:rPr>
                <a:t>集成电路技术的定义和分类</a:t>
              </a:r>
              <a:endParaRPr lang="zh-CN" altLang="en-US" sz="2400" b="1"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 name="文本框 16"/>
            <p:cNvSpPr txBox="1"/>
            <p:nvPr/>
          </p:nvSpPr>
          <p:spPr>
            <a:xfrm>
              <a:off x="7299212" y="2029668"/>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Definition and Classification of IC Technology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18" name="组合 17"/>
          <p:cNvGrpSpPr/>
          <p:nvPr/>
        </p:nvGrpSpPr>
        <p:grpSpPr>
          <a:xfrm>
            <a:off x="7239001" y="2471155"/>
            <a:ext cx="3978632" cy="640189"/>
            <a:chOff x="7299212" y="2710174"/>
            <a:chExt cx="3978632" cy="640189"/>
          </a:xfrm>
        </p:grpSpPr>
        <p:sp>
          <p:nvSpPr>
            <p:cNvPr id="19" name="文本框 18"/>
            <p:cNvSpPr txBox="1"/>
            <p:nvPr/>
          </p:nvSpPr>
          <p:spPr>
            <a:xfrm>
              <a:off x="7299213" y="2710174"/>
              <a:ext cx="354965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2" action="ppaction://hlinksldjump"/>
                </a:rPr>
                <a:t>集成电路技术的发展现状</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2" action="ppaction://hlinksldjump"/>
              </a:endParaRPr>
            </a:p>
          </p:txBody>
        </p:sp>
        <p:sp>
          <p:nvSpPr>
            <p:cNvPr id="20" name="文本框 19"/>
            <p:cNvSpPr txBox="1"/>
            <p:nvPr/>
          </p:nvSpPr>
          <p:spPr>
            <a:xfrm>
              <a:off x="7299212" y="3120493"/>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The current development status of </a:t>
              </a:r>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IC technology.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1" name="组合 20"/>
          <p:cNvGrpSpPr/>
          <p:nvPr/>
        </p:nvGrpSpPr>
        <p:grpSpPr>
          <a:xfrm>
            <a:off x="7239001" y="3633145"/>
            <a:ext cx="4101465" cy="640080"/>
            <a:chOff x="7299212" y="3800999"/>
            <a:chExt cx="4101465" cy="640080"/>
          </a:xfrm>
        </p:grpSpPr>
        <p:sp>
          <p:nvSpPr>
            <p:cNvPr id="22" name="文本框 21"/>
            <p:cNvSpPr txBox="1"/>
            <p:nvPr/>
          </p:nvSpPr>
          <p:spPr>
            <a:xfrm>
              <a:off x="7299213" y="3800999"/>
              <a:ext cx="385572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2" action="ppaction://hlinksldjump"/>
                </a:rPr>
                <a:t>集成电路技术的趋势与预测</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3" name="文本框 22"/>
            <p:cNvSpPr txBox="1"/>
            <p:nvPr/>
          </p:nvSpPr>
          <p:spPr>
            <a:xfrm>
              <a:off x="7299212" y="4211209"/>
              <a:ext cx="4101465"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Future trends and predictions in IC technology.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4" name="组合 23"/>
          <p:cNvGrpSpPr/>
          <p:nvPr/>
        </p:nvGrpSpPr>
        <p:grpSpPr>
          <a:xfrm>
            <a:off x="7239001" y="4709715"/>
            <a:ext cx="3978632" cy="640189"/>
            <a:chOff x="7299212" y="4891823"/>
            <a:chExt cx="3978632" cy="640189"/>
          </a:xfrm>
        </p:grpSpPr>
        <p:sp>
          <p:nvSpPr>
            <p:cNvPr id="25" name="文本框 24"/>
            <p:cNvSpPr txBox="1"/>
            <p:nvPr/>
          </p:nvSpPr>
          <p:spPr>
            <a:xfrm>
              <a:off x="7299213" y="4891823"/>
              <a:ext cx="385572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2" action="ppaction://hlinksldjump"/>
                </a:rPr>
                <a:t>影响集成电路技术发展</a:t>
              </a:r>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2" action="ppaction://hlinksldjump"/>
                </a:rPr>
                <a:t>因素</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2" action="ppaction://hlinksldjump"/>
              </a:endParaRPr>
            </a:p>
          </p:txBody>
        </p:sp>
        <p:sp>
          <p:nvSpPr>
            <p:cNvPr id="26" name="文本框 25"/>
            <p:cNvSpPr txBox="1"/>
            <p:nvPr/>
          </p:nvSpPr>
          <p:spPr>
            <a:xfrm>
              <a:off x="7299212" y="5302142"/>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Factors affecting the development of IC technology.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7" name="文本框 7"/>
          <p:cNvSpPr txBox="1"/>
          <p:nvPr/>
        </p:nvSpPr>
        <p:spPr>
          <a:xfrm>
            <a:off x="1703345" y="2679571"/>
            <a:ext cx="4392655" cy="156966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目录 </a:t>
            </a:r>
            <a:endParaRPr lang="en-US" altLang="zh-CN"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b="1" spc="600" dirty="0">
                <a:solidFill>
                  <a:schemeClr val="accent1"/>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CONTENT</a:t>
            </a:r>
            <a:endParaRPr kumimoji="0" lang="zh-CN" altLang="en-US" sz="4800" b="1" u="none" strike="noStrike" kern="1200" cap="none" spc="600" normalizeH="0" baseline="0" noProof="0" dirty="0">
              <a:ln>
                <a:noFill/>
              </a:ln>
              <a:solidFill>
                <a:schemeClr val="accent1"/>
              </a:solidFill>
              <a:effectLst>
                <a:outerShdw blurRad="63500" sx="102000" sy="102000" algn="ctr" rotWithShape="0">
                  <a:schemeClr val="bg1">
                    <a:alpha val="20000"/>
                  </a:schemeClr>
                </a:outerShdw>
              </a:effectLst>
              <a:uLnTx/>
              <a:uFillTx/>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ppt_x</p:attrName>
                                        </p:attrNameLst>
                                      </p:cBhvr>
                                      <p:tavLst>
                                        <p:tav tm="0">
                                          <p:val>
                                            <p:strVal val="#ppt_x-#ppt_w*1.125000"/>
                                          </p:val>
                                        </p:tav>
                                        <p:tav tm="100000">
                                          <p:val>
                                            <p:strVal val="#ppt_x"/>
                                          </p:val>
                                        </p:tav>
                                      </p:tavLst>
                                    </p:anim>
                                    <p:animEffect transition="in" filter="wipe(right)">
                                      <p:cBhvr>
                                        <p:cTn id="28" dur="500"/>
                                        <p:tgtEl>
                                          <p:spTgt spid="15"/>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p:tgtEl>
                                          <p:spTgt spid="18"/>
                                        </p:tgtEl>
                                        <p:attrNameLst>
                                          <p:attrName>ppt_x</p:attrName>
                                        </p:attrNameLst>
                                      </p:cBhvr>
                                      <p:tavLst>
                                        <p:tav tm="0">
                                          <p:val>
                                            <p:strVal val="#ppt_x-#ppt_w*1.125000"/>
                                          </p:val>
                                        </p:tav>
                                        <p:tav tm="100000">
                                          <p:val>
                                            <p:strVal val="#ppt_x"/>
                                          </p:val>
                                        </p:tav>
                                      </p:tavLst>
                                    </p:anim>
                                    <p:animEffect transition="in" filter="wipe(right)">
                                      <p:cBhvr>
                                        <p:cTn id="33" dur="500"/>
                                        <p:tgtEl>
                                          <p:spTgt spid="18"/>
                                        </p:tgtEl>
                                      </p:cBhvr>
                                    </p:animEffect>
                                  </p:childTnLst>
                                </p:cTn>
                              </p:par>
                            </p:childTnLst>
                          </p:cTn>
                        </p:par>
                        <p:par>
                          <p:cTn id="34" fill="hold">
                            <p:stCondLst>
                              <p:cond delay="3000"/>
                            </p:stCondLst>
                            <p:childTnLst>
                              <p:par>
                                <p:cTn id="35" presetID="12" presetClass="entr" presetSubtype="8"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ppt_x</p:attrName>
                                        </p:attrNameLst>
                                      </p:cBhvr>
                                      <p:tavLst>
                                        <p:tav tm="0">
                                          <p:val>
                                            <p:strVal val="#ppt_x-#ppt_w*1.125000"/>
                                          </p:val>
                                        </p:tav>
                                        <p:tav tm="100000">
                                          <p:val>
                                            <p:strVal val="#ppt_x"/>
                                          </p:val>
                                        </p:tav>
                                      </p:tavLst>
                                    </p:anim>
                                    <p:animEffect transition="in" filter="wipe(right)">
                                      <p:cBhvr>
                                        <p:cTn id="38" dur="500"/>
                                        <p:tgtEl>
                                          <p:spTgt spid="21"/>
                                        </p:tgtEl>
                                      </p:cBhvr>
                                    </p:animEffect>
                                  </p:childTnLst>
                                </p:cTn>
                              </p:par>
                            </p:childTnLst>
                          </p:cTn>
                        </p:par>
                        <p:par>
                          <p:cTn id="39" fill="hold">
                            <p:stCondLst>
                              <p:cond delay="3500"/>
                            </p:stCondLst>
                            <p:childTnLst>
                              <p:par>
                                <p:cTn id="40" presetID="12" presetClass="entr" presetSubtype="8"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p:tgtEl>
                                          <p:spTgt spid="24"/>
                                        </p:tgtEl>
                                        <p:attrNameLst>
                                          <p:attrName>ppt_x</p:attrName>
                                        </p:attrNameLst>
                                      </p:cBhvr>
                                      <p:tavLst>
                                        <p:tav tm="0">
                                          <p:val>
                                            <p:strVal val="#ppt_x-#ppt_w*1.125000"/>
                                          </p:val>
                                        </p:tav>
                                        <p:tav tm="100000">
                                          <p:val>
                                            <p:strVal val="#ppt_x"/>
                                          </p:val>
                                        </p:tav>
                                      </p:tavLst>
                                    </p:anim>
                                    <p:animEffect transition="in" filter="wipe(right)">
                                      <p:cBhvr>
                                        <p:cTn id="43" dur="500"/>
                                        <p:tgtEl>
                                          <p:spTgt spid="24"/>
                                        </p:tgtEl>
                                      </p:cBhvr>
                                    </p:animEffect>
                                  </p:childTnLst>
                                </p:cTn>
                              </p:par>
                            </p:childTnLst>
                          </p:cTn>
                        </p:par>
                        <p:par>
                          <p:cTn id="44" fill="hold">
                            <p:stCondLst>
                              <p:cond delay="4000"/>
                            </p:stCondLst>
                            <p:childTnLst>
                              <p:par>
                                <p:cTn id="45" presetID="12" presetClass="entr" presetSubtype="1"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p:tgtEl>
                                          <p:spTgt spid="27"/>
                                        </p:tgtEl>
                                        <p:attrNameLst>
                                          <p:attrName>ppt_y</p:attrName>
                                        </p:attrNameLst>
                                      </p:cBhvr>
                                      <p:tavLst>
                                        <p:tav tm="0">
                                          <p:val>
                                            <p:strVal val="#ppt_y-#ppt_h*1.125000"/>
                                          </p:val>
                                        </p:tav>
                                        <p:tav tm="100000">
                                          <p:val>
                                            <p:strVal val="#ppt_y"/>
                                          </p:val>
                                        </p:tav>
                                      </p:tavLst>
                                    </p:anim>
                                    <p:animEffect transition="in" filter="wipe(down)">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396124" y="2697224"/>
            <a:ext cx="1541446" cy="156966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01</a:t>
            </a:r>
            <a:endParaRPr sz="9600">
              <a:solidFill>
                <a:schemeClr val="accent1"/>
              </a:solidFill>
              <a:latin typeface="Source Han Sans CN" panose="020B0400000000000000" pitchFamily="34" charset="-128"/>
              <a:ea typeface="Source Han Sans CN" panose="020B0400000000000000" pitchFamily="34" charset="-128"/>
            </a:endParaRPr>
          </a:p>
        </p:txBody>
      </p:sp>
      <p:sp>
        <p:nvSpPr>
          <p:cNvPr id="7" name="矩形 22"/>
          <p:cNvSpPr txBox="1"/>
          <p:nvPr/>
        </p:nvSpPr>
        <p:spPr>
          <a:xfrm>
            <a:off x="1203096" y="1411157"/>
            <a:ext cx="6826250" cy="706755"/>
          </a:xfrm>
          <a:prstGeom prst="rect">
            <a:avLst/>
          </a:prstGeom>
          <a:ln w="12700">
            <a:miter lim="400000"/>
          </a:ln>
        </p:spPr>
        <p:txBody>
          <a:bodyPr wrap="non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pPr algn="ctr"/>
            <a:r>
              <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集成电路技术的定义和</a:t>
            </a:r>
            <a:r>
              <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分类</a:t>
            </a:r>
            <a:endPar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TextBox 24"/>
          <p:cNvSpPr txBox="1"/>
          <p:nvPr/>
        </p:nvSpPr>
        <p:spPr>
          <a:xfrm>
            <a:off x="1504950" y="2697480"/>
            <a:ext cx="3663315" cy="1349375"/>
          </a:xfrm>
          <a:prstGeom prst="rect">
            <a:avLst/>
          </a:prstGeom>
          <a:noFill/>
        </p:spPr>
        <p:txBody>
          <a:bodyPr wrap="square" lIns="91423" tIns="45712" rIns="91423" bIns="45712" rtlCol="0">
            <a:noAutofit/>
          </a:bodyPr>
          <a:lstStyle/>
          <a:p>
            <a:pPr marR="0" indent="0" defTabSz="1217930" fontAlgn="auto">
              <a:lnSpc>
                <a:spcPct val="150000"/>
              </a:lnSpc>
              <a:spcBef>
                <a:spcPts val="0"/>
              </a:spcBef>
              <a:spcAft>
                <a:spcPts val="0"/>
              </a:spcAft>
              <a:buClrTx/>
              <a:buSzTx/>
              <a:buFontTx/>
              <a:buNone/>
              <a:defRPr/>
            </a:pPr>
            <a:r>
              <a:rPr lang="zh-CN" altLang="en-US" sz="1400" b="1" dirty="0">
                <a:solidFill>
                  <a:schemeClr val="tx1"/>
                </a:solidFill>
                <a:latin typeface="仿宋" panose="02010609060101010101" charset="-122"/>
                <a:ea typeface="仿宋" panose="02010609060101010101" charset="-122"/>
                <a:cs typeface="仿宋" panose="02010609060101010101" charset="-122"/>
                <a:sym typeface="FZHei-B01S" panose="02010601030101010101" pitchFamily="2" charset="-122"/>
              </a:rPr>
              <a:t>在本章节中，可以详细介绍集成电路技术的定义和基本原理，包括集成电路的概念、制造过程和设计方法。然后，对SSI、MSI、LSI、VLSI和ULSI等不同规模的集成电路进行详细分类和解释，并探讨它们的特点和应用领域。</a:t>
            </a:r>
            <a:endParaRPr lang="zh-CN" altLang="en-US" sz="1400" b="1" dirty="0">
              <a:solidFill>
                <a:schemeClr val="tx1"/>
              </a:solidFill>
              <a:latin typeface="仿宋" panose="02010609060101010101" charset="-122"/>
              <a:ea typeface="仿宋" panose="02010609060101010101" charset="-122"/>
              <a:cs typeface="仿宋" panose="02010609060101010101" charset="-122"/>
              <a:sym typeface="FZHei-B01S" panose="02010601030101010101" pitchFamily="2" charset="-122"/>
            </a:endParaRPr>
          </a:p>
        </p:txBody>
      </p:sp>
      <p:pic>
        <p:nvPicPr>
          <p:cNvPr id="16" name="图片 1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2">
            <a:alphaModFix amt="60000"/>
          </a:blip>
          <a:srcRect t="30472" b="36741"/>
          <a:stretch>
            <a:fillRect/>
          </a:stretch>
        </p:blipFill>
        <p:spPr>
          <a:xfrm>
            <a:off x="0" y="2973070"/>
            <a:ext cx="8371840" cy="4117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02"/>
          <p:cNvGrpSpPr/>
          <p:nvPr/>
        </p:nvGrpSpPr>
        <p:grpSpPr>
          <a:xfrm>
            <a:off x="7204126" y="1884013"/>
            <a:ext cx="509380" cy="445816"/>
            <a:chOff x="5162550" y="8939213"/>
            <a:chExt cx="928688" cy="812800"/>
          </a:xfrm>
          <a:solidFill>
            <a:schemeClr val="bg1"/>
          </a:solidFill>
        </p:grpSpPr>
        <p:sp>
          <p:nvSpPr>
            <p:cNvPr id="6" name="AutoShape 103"/>
            <p:cNvSpPr/>
            <p:nvPr/>
          </p:nvSpPr>
          <p:spPr bwMode="auto">
            <a:xfrm>
              <a:off x="5308600" y="9083675"/>
              <a:ext cx="333375" cy="219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7" name="AutoShape 104"/>
            <p:cNvSpPr/>
            <p:nvPr/>
          </p:nvSpPr>
          <p:spPr bwMode="auto">
            <a:xfrm>
              <a:off x="5162550" y="8939213"/>
              <a:ext cx="928688" cy="812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2" name="Group 112"/>
          <p:cNvGrpSpPr/>
          <p:nvPr/>
        </p:nvGrpSpPr>
        <p:grpSpPr>
          <a:xfrm>
            <a:off x="7204126" y="4353435"/>
            <a:ext cx="510250" cy="509379"/>
            <a:chOff x="5162550" y="5164138"/>
            <a:chExt cx="930275" cy="928687"/>
          </a:xfrm>
          <a:solidFill>
            <a:schemeClr val="bg1"/>
          </a:solidFill>
        </p:grpSpPr>
        <p:sp>
          <p:nvSpPr>
            <p:cNvPr id="13" name="AutoShape 128"/>
            <p:cNvSpPr/>
            <p:nvPr/>
          </p:nvSpPr>
          <p:spPr bwMode="auto">
            <a:xfrm>
              <a:off x="5162550" y="5164138"/>
              <a:ext cx="930275"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14" name="AutoShape 129"/>
            <p:cNvSpPr/>
            <p:nvPr/>
          </p:nvSpPr>
          <p:spPr bwMode="auto">
            <a:xfrm>
              <a:off x="5743575" y="5280025"/>
              <a:ext cx="231775" cy="231775"/>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19" name="Group 120"/>
          <p:cNvGrpSpPr/>
          <p:nvPr/>
        </p:nvGrpSpPr>
        <p:grpSpPr>
          <a:xfrm>
            <a:off x="4729947" y="4439344"/>
            <a:ext cx="350035" cy="510250"/>
            <a:chOff x="7165975" y="7021513"/>
            <a:chExt cx="638175" cy="930275"/>
          </a:xfrm>
          <a:solidFill>
            <a:schemeClr val="bg1"/>
          </a:solidFill>
        </p:grpSpPr>
        <p:sp>
          <p:nvSpPr>
            <p:cNvPr id="20"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1"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grpSp>
        <p:nvGrpSpPr>
          <p:cNvPr id="26" name="Group 128"/>
          <p:cNvGrpSpPr/>
          <p:nvPr/>
        </p:nvGrpSpPr>
        <p:grpSpPr>
          <a:xfrm>
            <a:off x="4634193" y="1819495"/>
            <a:ext cx="509379" cy="509379"/>
            <a:chOff x="7021513" y="5164138"/>
            <a:chExt cx="928687" cy="928687"/>
          </a:xfrm>
          <a:solidFill>
            <a:schemeClr val="bg1"/>
          </a:solidFill>
        </p:grpSpPr>
        <p:sp>
          <p:nvSpPr>
            <p:cNvPr id="27"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8"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sp>
        <p:nvSpPr>
          <p:cNvPr id="34" name="Rectangle 30"/>
          <p:cNvSpPr/>
          <p:nvPr/>
        </p:nvSpPr>
        <p:spPr>
          <a:xfrm>
            <a:off x="7004623" y="2471798"/>
            <a:ext cx="1092141" cy="603885"/>
          </a:xfrm>
          <a:prstGeom prst="rect">
            <a:avLst/>
          </a:prstGeom>
        </p:spPr>
        <p:txBody>
          <a:bodyPr wrap="square">
            <a:spAutoFit/>
          </a:bodyPr>
          <a:lstStyle/>
          <a:p>
            <a:pPr lvl="0" algn="l">
              <a:lnSpc>
                <a:spcPts val="2000"/>
              </a:lnSpc>
              <a:defRPr/>
            </a:pPr>
            <a:r>
              <a:rPr lang="zh-CN" altLang="en-US" sz="16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产业结构发展合理</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FZHei-B01S" panose="02010601030101010101" pitchFamily="2" charset="-122"/>
            </a:endParaRPr>
          </a:p>
        </p:txBody>
      </p:sp>
      <p:sp>
        <p:nvSpPr>
          <p:cNvPr id="35" name="Rectangle 30"/>
          <p:cNvSpPr/>
          <p:nvPr/>
        </p:nvSpPr>
        <p:spPr>
          <a:xfrm>
            <a:off x="6557583" y="4863040"/>
            <a:ext cx="1092141"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集成电路产品进出口逆差大</a:t>
            </a:r>
            <a:endPar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8" name="Group 7"/>
          <p:cNvGrpSpPr/>
          <p:nvPr/>
        </p:nvGrpSpPr>
        <p:grpSpPr>
          <a:xfrm>
            <a:off x="553148" y="534688"/>
            <a:ext cx="11640226" cy="6323312"/>
            <a:chOff x="553148" y="534688"/>
            <a:chExt cx="11640226" cy="6323312"/>
          </a:xfrm>
        </p:grpSpPr>
        <p:grpSp>
          <p:nvGrpSpPr>
            <p:cNvPr id="44" name="Group 63"/>
            <p:cNvGrpSpPr/>
            <p:nvPr/>
          </p:nvGrpSpPr>
          <p:grpSpPr>
            <a:xfrm>
              <a:off x="553148" y="534688"/>
              <a:ext cx="3805555" cy="547370"/>
              <a:chOff x="9454548" y="259790"/>
              <a:chExt cx="3805555" cy="547370"/>
            </a:xfrm>
            <a:gradFill>
              <a:gsLst>
                <a:gs pos="0">
                  <a:schemeClr val="accent1"/>
                </a:gs>
                <a:gs pos="100000">
                  <a:schemeClr val="accent2"/>
                </a:gs>
              </a:gsLst>
              <a:lin ang="0" scaled="1"/>
            </a:gradFill>
          </p:grpSpPr>
          <p:grpSp>
            <p:nvGrpSpPr>
              <p:cNvPr id="45" name="Group 64"/>
              <p:cNvGrpSpPr/>
              <p:nvPr/>
            </p:nvGrpSpPr>
            <p:grpSpPr>
              <a:xfrm>
                <a:off x="9454548" y="259790"/>
                <a:ext cx="3805555" cy="547370"/>
                <a:chOff x="9454548" y="259790"/>
                <a:chExt cx="3805555" cy="547370"/>
              </a:xfrm>
              <a:grpFill/>
            </p:grpSpPr>
            <p:sp>
              <p:nvSpPr>
                <p:cNvPr id="47" name="Rectangle: Rounded Corners 71"/>
                <p:cNvSpPr/>
                <p:nvPr/>
              </p:nvSpPr>
              <p:spPr>
                <a:xfrm>
                  <a:off x="10005093" y="259790"/>
                  <a:ext cx="325501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6"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9" name="文本框 49"/>
            <p:cNvSpPr txBox="1"/>
            <p:nvPr/>
          </p:nvSpPr>
          <p:spPr>
            <a:xfrm>
              <a:off x="1243267" y="621035"/>
              <a:ext cx="30365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集成电路技术的概念和基本原理</a:t>
              </a:r>
              <a:endPar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pic>
        <p:nvPicPr>
          <p:cNvPr id="37" name="图片 36"/>
          <p:cNvPicPr>
            <a:picLocks noChangeAspect="1"/>
          </p:cNvPicPr>
          <p:nvPr>
            <p:custDataLst>
              <p:tags r:id="rId2"/>
            </p:custDataLst>
          </p:nvPr>
        </p:nvPicPr>
        <p:blipFill>
          <a:blip r:embed="rId3"/>
          <a:stretch>
            <a:fillRect/>
          </a:stretch>
        </p:blipFill>
        <p:spPr>
          <a:xfrm>
            <a:off x="7415530" y="1082040"/>
            <a:ext cx="2882900" cy="2123440"/>
          </a:xfrm>
          <a:prstGeom prst="rect">
            <a:avLst/>
          </a:prstGeom>
        </p:spPr>
      </p:pic>
      <p:sp>
        <p:nvSpPr>
          <p:cNvPr id="39" name="矩形 38"/>
          <p:cNvSpPr/>
          <p:nvPr/>
        </p:nvSpPr>
        <p:spPr>
          <a:xfrm>
            <a:off x="1524000" y="1482725"/>
            <a:ext cx="5320665" cy="1322070"/>
          </a:xfrm>
          <a:prstGeom prst="rect">
            <a:avLst/>
          </a:prstGeom>
          <a:noFill/>
          <a:ln>
            <a:noFill/>
          </a:ln>
        </p:spPr>
        <p:txBody>
          <a:bodyPr wrap="square" rtlCol="0" anchor="t">
            <a:spAutoFit/>
          </a:bodyPr>
          <a:p>
            <a:pPr algn="l"/>
            <a:endParaRPr lang="zh-CN" altLang="en-US" sz="1600">
              <a:solidFill>
                <a:schemeClr val="tx1"/>
              </a:solidFill>
              <a:effectLst/>
            </a:endParaRPr>
          </a:p>
          <a:p>
            <a:pPr algn="l"/>
            <a:r>
              <a:rPr lang="zh-CN" altLang="en-US" sz="1600" b="1">
                <a:solidFill>
                  <a:schemeClr val="tx1"/>
                </a:solidFill>
                <a:effectLst/>
              </a:rPr>
              <a:t>集成电路技术</a:t>
            </a:r>
            <a:r>
              <a:rPr lang="zh-CN" altLang="en-US" sz="1600">
                <a:solidFill>
                  <a:schemeClr val="tx1"/>
                </a:solidFill>
                <a:effectLst/>
              </a:rPr>
              <a:t>是指将大量的电子器件、电路和功能集成在一块半导体晶片上的技术。它是现代电子领域中最重要的技术之一，广泛应用于各种电子设备和系统中。</a:t>
            </a:r>
            <a:endParaRPr lang="zh-CN" altLang="en-US" sz="1600">
              <a:solidFill>
                <a:schemeClr val="tx1"/>
              </a:solidFill>
              <a:effectLst/>
            </a:endParaRPr>
          </a:p>
          <a:p>
            <a:pPr algn="l"/>
            <a:endParaRPr lang="zh-CN" altLang="en-US" sz="1600">
              <a:solidFill>
                <a:schemeClr val="tx1"/>
              </a:solidFill>
              <a:effectLst/>
            </a:endParaRPr>
          </a:p>
        </p:txBody>
      </p:sp>
      <p:grpSp>
        <p:nvGrpSpPr>
          <p:cNvPr id="53" name="组合 52"/>
          <p:cNvGrpSpPr/>
          <p:nvPr/>
        </p:nvGrpSpPr>
        <p:grpSpPr>
          <a:xfrm>
            <a:off x="474980" y="1538605"/>
            <a:ext cx="888365" cy="912495"/>
            <a:chOff x="8735" y="2157"/>
            <a:chExt cx="1942" cy="1942"/>
          </a:xfrm>
        </p:grpSpPr>
        <p:sp>
          <p:nvSpPr>
            <p:cNvPr id="54" name="Oval 73"/>
            <p:cNvSpPr/>
            <p:nvPr>
              <p:custDataLst>
                <p:tags r:id="rId4"/>
              </p:custDataLst>
            </p:nvPr>
          </p:nvSpPr>
          <p:spPr>
            <a:xfrm>
              <a:off x="8735" y="2157"/>
              <a:ext cx="1943" cy="19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87"/>
            <p:cNvGrpSpPr/>
            <p:nvPr/>
          </p:nvGrpSpPr>
          <p:grpSpPr>
            <a:xfrm>
              <a:off x="9356" y="2653"/>
              <a:ext cx="733" cy="920"/>
              <a:chOff x="5429250" y="2327276"/>
              <a:chExt cx="1517651" cy="1905000"/>
            </a:xfrm>
            <a:solidFill>
              <a:schemeClr val="bg1"/>
            </a:solidFill>
          </p:grpSpPr>
          <p:sp>
            <p:nvSpPr>
              <p:cNvPr id="56" name="Freeform 47"/>
              <p:cNvSpPr>
                <a:spLocks noEditPoints="1"/>
              </p:cNvSpPr>
              <p:nvPr>
                <p:custDataLst>
                  <p:tags r:id="rId5"/>
                </p:custDataLst>
              </p:nvPr>
            </p:nvSpPr>
            <p:spPr bwMode="auto">
              <a:xfrm>
                <a:off x="5429250" y="2327276"/>
                <a:ext cx="1517650" cy="1905000"/>
              </a:xfrm>
              <a:custGeom>
                <a:avLst/>
                <a:gdLst>
                  <a:gd name="T0" fmla="*/ 1187 w 1245"/>
                  <a:gd name="T1" fmla="*/ 397 h 1560"/>
                  <a:gd name="T2" fmla="*/ 256 w 1245"/>
                  <a:gd name="T3" fmla="*/ 397 h 1560"/>
                  <a:gd name="T4" fmla="*/ 116 w 1245"/>
                  <a:gd name="T5" fmla="*/ 256 h 1560"/>
                  <a:gd name="T6" fmla="*/ 256 w 1245"/>
                  <a:gd name="T7" fmla="*/ 116 h 1560"/>
                  <a:gd name="T8" fmla="*/ 1187 w 1245"/>
                  <a:gd name="T9" fmla="*/ 116 h 1560"/>
                  <a:gd name="T10" fmla="*/ 1245 w 1245"/>
                  <a:gd name="T11" fmla="*/ 58 h 1560"/>
                  <a:gd name="T12" fmla="*/ 1187 w 1245"/>
                  <a:gd name="T13" fmla="*/ 0 h 1560"/>
                  <a:gd name="T14" fmla="*/ 256 w 1245"/>
                  <a:gd name="T15" fmla="*/ 0 h 1560"/>
                  <a:gd name="T16" fmla="*/ 0 w 1245"/>
                  <a:gd name="T17" fmla="*/ 256 h 1560"/>
                  <a:gd name="T18" fmla="*/ 0 w 1245"/>
                  <a:gd name="T19" fmla="*/ 1303 h 1560"/>
                  <a:gd name="T20" fmla="*/ 256 w 1245"/>
                  <a:gd name="T21" fmla="*/ 1559 h 1560"/>
                  <a:gd name="T22" fmla="*/ 947 w 1245"/>
                  <a:gd name="T23" fmla="*/ 1559 h 1560"/>
                  <a:gd name="T24" fmla="*/ 1004 w 1245"/>
                  <a:gd name="T25" fmla="*/ 1502 h 1560"/>
                  <a:gd name="T26" fmla="*/ 947 w 1245"/>
                  <a:gd name="T27" fmla="*/ 1444 h 1560"/>
                  <a:gd name="T28" fmla="*/ 256 w 1245"/>
                  <a:gd name="T29" fmla="*/ 1444 h 1560"/>
                  <a:gd name="T30" fmla="*/ 116 w 1245"/>
                  <a:gd name="T31" fmla="*/ 1303 h 1560"/>
                  <a:gd name="T32" fmla="*/ 116 w 1245"/>
                  <a:gd name="T33" fmla="*/ 470 h 1560"/>
                  <a:gd name="T34" fmla="*/ 256 w 1245"/>
                  <a:gd name="T35" fmla="*/ 513 h 1560"/>
                  <a:gd name="T36" fmla="*/ 1130 w 1245"/>
                  <a:gd name="T37" fmla="*/ 513 h 1560"/>
                  <a:gd name="T38" fmla="*/ 1130 w 1245"/>
                  <a:gd name="T39" fmla="*/ 1502 h 1560"/>
                  <a:gd name="T40" fmla="*/ 1187 w 1245"/>
                  <a:gd name="T41" fmla="*/ 1560 h 1560"/>
                  <a:gd name="T42" fmla="*/ 1245 w 1245"/>
                  <a:gd name="T43" fmla="*/ 1502 h 1560"/>
                  <a:gd name="T44" fmla="*/ 1245 w 1245"/>
                  <a:gd name="T45" fmla="*/ 455 h 1560"/>
                  <a:gd name="T46" fmla="*/ 1187 w 1245"/>
                  <a:gd name="T47" fmla="*/ 397 h 1560"/>
                  <a:gd name="T48" fmla="*/ 1187 w 1245"/>
                  <a:gd name="T49" fmla="*/ 397 h 1560"/>
                  <a:gd name="T50" fmla="*/ 1187 w 1245"/>
                  <a:gd name="T51" fmla="*/ 39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5" h="1560">
                    <a:moveTo>
                      <a:pt x="1187" y="397"/>
                    </a:moveTo>
                    <a:cubicBezTo>
                      <a:pt x="256" y="397"/>
                      <a:pt x="256" y="397"/>
                      <a:pt x="256" y="397"/>
                    </a:cubicBezTo>
                    <a:cubicBezTo>
                      <a:pt x="179" y="397"/>
                      <a:pt x="116" y="334"/>
                      <a:pt x="116" y="256"/>
                    </a:cubicBezTo>
                    <a:cubicBezTo>
                      <a:pt x="116" y="179"/>
                      <a:pt x="179" y="116"/>
                      <a:pt x="256" y="116"/>
                    </a:cubicBezTo>
                    <a:cubicBezTo>
                      <a:pt x="1187" y="116"/>
                      <a:pt x="1187" y="116"/>
                      <a:pt x="1187" y="116"/>
                    </a:cubicBezTo>
                    <a:cubicBezTo>
                      <a:pt x="1219" y="116"/>
                      <a:pt x="1245" y="90"/>
                      <a:pt x="1245" y="58"/>
                    </a:cubicBezTo>
                    <a:cubicBezTo>
                      <a:pt x="1245" y="26"/>
                      <a:pt x="1219" y="0"/>
                      <a:pt x="1187" y="0"/>
                    </a:cubicBezTo>
                    <a:cubicBezTo>
                      <a:pt x="256" y="0"/>
                      <a:pt x="256" y="0"/>
                      <a:pt x="256" y="0"/>
                    </a:cubicBezTo>
                    <a:cubicBezTo>
                      <a:pt x="115" y="0"/>
                      <a:pt x="0" y="115"/>
                      <a:pt x="0" y="256"/>
                    </a:cubicBezTo>
                    <a:cubicBezTo>
                      <a:pt x="0" y="1303"/>
                      <a:pt x="0" y="1303"/>
                      <a:pt x="0" y="1303"/>
                    </a:cubicBezTo>
                    <a:cubicBezTo>
                      <a:pt x="0" y="1444"/>
                      <a:pt x="115" y="1559"/>
                      <a:pt x="256" y="1559"/>
                    </a:cubicBezTo>
                    <a:cubicBezTo>
                      <a:pt x="947" y="1559"/>
                      <a:pt x="947" y="1559"/>
                      <a:pt x="947" y="1559"/>
                    </a:cubicBezTo>
                    <a:cubicBezTo>
                      <a:pt x="978" y="1559"/>
                      <a:pt x="1004" y="1533"/>
                      <a:pt x="1004" y="1502"/>
                    </a:cubicBezTo>
                    <a:cubicBezTo>
                      <a:pt x="1004" y="1470"/>
                      <a:pt x="978" y="1444"/>
                      <a:pt x="947" y="1444"/>
                    </a:cubicBezTo>
                    <a:cubicBezTo>
                      <a:pt x="256" y="1444"/>
                      <a:pt x="256" y="1444"/>
                      <a:pt x="256" y="1444"/>
                    </a:cubicBezTo>
                    <a:cubicBezTo>
                      <a:pt x="179" y="1444"/>
                      <a:pt x="116" y="1381"/>
                      <a:pt x="116" y="1303"/>
                    </a:cubicBezTo>
                    <a:cubicBezTo>
                      <a:pt x="116" y="470"/>
                      <a:pt x="116" y="470"/>
                      <a:pt x="116" y="470"/>
                    </a:cubicBezTo>
                    <a:cubicBezTo>
                      <a:pt x="156" y="497"/>
                      <a:pt x="205" y="513"/>
                      <a:pt x="256" y="513"/>
                    </a:cubicBezTo>
                    <a:cubicBezTo>
                      <a:pt x="1130" y="513"/>
                      <a:pt x="1130" y="513"/>
                      <a:pt x="1130" y="513"/>
                    </a:cubicBezTo>
                    <a:cubicBezTo>
                      <a:pt x="1130" y="1502"/>
                      <a:pt x="1130" y="1502"/>
                      <a:pt x="1130" y="1502"/>
                    </a:cubicBezTo>
                    <a:cubicBezTo>
                      <a:pt x="1130" y="1534"/>
                      <a:pt x="1156" y="1560"/>
                      <a:pt x="1187" y="1560"/>
                    </a:cubicBezTo>
                    <a:cubicBezTo>
                      <a:pt x="1219" y="1560"/>
                      <a:pt x="1245" y="1534"/>
                      <a:pt x="1245" y="1502"/>
                    </a:cubicBezTo>
                    <a:cubicBezTo>
                      <a:pt x="1245" y="455"/>
                      <a:pt x="1245" y="455"/>
                      <a:pt x="1245" y="455"/>
                    </a:cubicBezTo>
                    <a:cubicBezTo>
                      <a:pt x="1245" y="423"/>
                      <a:pt x="1219" y="397"/>
                      <a:pt x="1187" y="397"/>
                    </a:cubicBezTo>
                    <a:close/>
                    <a:moveTo>
                      <a:pt x="1187" y="397"/>
                    </a:moveTo>
                    <a:cubicBezTo>
                      <a:pt x="1187" y="397"/>
                      <a:pt x="1187" y="397"/>
                      <a:pt x="1187" y="39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7" name="Freeform 48"/>
              <p:cNvSpPr>
                <a:spLocks noEditPoints="1"/>
              </p:cNvSpPr>
              <p:nvPr>
                <p:custDataLst>
                  <p:tags r:id="rId6"/>
                </p:custDataLst>
              </p:nvPr>
            </p:nvSpPr>
            <p:spPr bwMode="auto">
              <a:xfrm>
                <a:off x="5688013" y="2573338"/>
                <a:ext cx="1258888" cy="141288"/>
              </a:xfrm>
              <a:custGeom>
                <a:avLst/>
                <a:gdLst>
                  <a:gd name="T0" fmla="*/ 975 w 1033"/>
                  <a:gd name="T1" fmla="*/ 0 h 115"/>
                  <a:gd name="T2" fmla="*/ 58 w 1033"/>
                  <a:gd name="T3" fmla="*/ 0 h 115"/>
                  <a:gd name="T4" fmla="*/ 0 w 1033"/>
                  <a:gd name="T5" fmla="*/ 58 h 115"/>
                  <a:gd name="T6" fmla="*/ 58 w 1033"/>
                  <a:gd name="T7" fmla="*/ 115 h 115"/>
                  <a:gd name="T8" fmla="*/ 975 w 1033"/>
                  <a:gd name="T9" fmla="*/ 115 h 115"/>
                  <a:gd name="T10" fmla="*/ 1033 w 1033"/>
                  <a:gd name="T11" fmla="*/ 58 h 115"/>
                  <a:gd name="T12" fmla="*/ 975 w 1033"/>
                  <a:gd name="T13" fmla="*/ 0 h 115"/>
                  <a:gd name="T14" fmla="*/ 975 w 1033"/>
                  <a:gd name="T15" fmla="*/ 0 h 115"/>
                  <a:gd name="T16" fmla="*/ 975 w 103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3" h="115">
                    <a:moveTo>
                      <a:pt x="975" y="0"/>
                    </a:moveTo>
                    <a:cubicBezTo>
                      <a:pt x="58" y="0"/>
                      <a:pt x="58" y="0"/>
                      <a:pt x="58" y="0"/>
                    </a:cubicBezTo>
                    <a:cubicBezTo>
                      <a:pt x="26" y="0"/>
                      <a:pt x="0" y="26"/>
                      <a:pt x="0" y="58"/>
                    </a:cubicBezTo>
                    <a:cubicBezTo>
                      <a:pt x="0" y="90"/>
                      <a:pt x="26" y="115"/>
                      <a:pt x="58" y="115"/>
                    </a:cubicBezTo>
                    <a:cubicBezTo>
                      <a:pt x="975" y="115"/>
                      <a:pt x="975" y="115"/>
                      <a:pt x="975" y="115"/>
                    </a:cubicBezTo>
                    <a:cubicBezTo>
                      <a:pt x="1007" y="115"/>
                      <a:pt x="1033" y="90"/>
                      <a:pt x="1033" y="58"/>
                    </a:cubicBezTo>
                    <a:cubicBezTo>
                      <a:pt x="1033" y="26"/>
                      <a:pt x="1007" y="0"/>
                      <a:pt x="975" y="0"/>
                    </a:cubicBezTo>
                    <a:close/>
                    <a:moveTo>
                      <a:pt x="975" y="0"/>
                    </a:moveTo>
                    <a:cubicBezTo>
                      <a:pt x="975" y="0"/>
                      <a:pt x="975" y="0"/>
                      <a:pt x="9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8" name="Freeform 49"/>
              <p:cNvSpPr>
                <a:spLocks noEditPoints="1"/>
              </p:cNvSpPr>
              <p:nvPr>
                <p:custDataLst>
                  <p:tags r:id="rId7"/>
                </p:custDataLst>
              </p:nvPr>
            </p:nvSpPr>
            <p:spPr bwMode="auto">
              <a:xfrm>
                <a:off x="5819775" y="3190876"/>
                <a:ext cx="736600" cy="655638"/>
              </a:xfrm>
              <a:custGeom>
                <a:avLst/>
                <a:gdLst>
                  <a:gd name="T0" fmla="*/ 548 w 605"/>
                  <a:gd name="T1" fmla="*/ 0 h 537"/>
                  <a:gd name="T2" fmla="*/ 58 w 605"/>
                  <a:gd name="T3" fmla="*/ 0 h 537"/>
                  <a:gd name="T4" fmla="*/ 0 w 605"/>
                  <a:gd name="T5" fmla="*/ 57 h 537"/>
                  <a:gd name="T6" fmla="*/ 0 w 605"/>
                  <a:gd name="T7" fmla="*/ 479 h 537"/>
                  <a:gd name="T8" fmla="*/ 58 w 605"/>
                  <a:gd name="T9" fmla="*/ 537 h 537"/>
                  <a:gd name="T10" fmla="*/ 548 w 605"/>
                  <a:gd name="T11" fmla="*/ 537 h 537"/>
                  <a:gd name="T12" fmla="*/ 605 w 605"/>
                  <a:gd name="T13" fmla="*/ 479 h 537"/>
                  <a:gd name="T14" fmla="*/ 605 w 605"/>
                  <a:gd name="T15" fmla="*/ 57 h 537"/>
                  <a:gd name="T16" fmla="*/ 548 w 605"/>
                  <a:gd name="T17" fmla="*/ 0 h 537"/>
                  <a:gd name="T18" fmla="*/ 490 w 605"/>
                  <a:gd name="T19" fmla="*/ 421 h 537"/>
                  <a:gd name="T20" fmla="*/ 115 w 605"/>
                  <a:gd name="T21" fmla="*/ 421 h 537"/>
                  <a:gd name="T22" fmla="*/ 115 w 605"/>
                  <a:gd name="T23" fmla="*/ 115 h 537"/>
                  <a:gd name="T24" fmla="*/ 490 w 605"/>
                  <a:gd name="T25" fmla="*/ 115 h 537"/>
                  <a:gd name="T26" fmla="*/ 490 w 605"/>
                  <a:gd name="T27" fmla="*/ 421 h 537"/>
                  <a:gd name="T28" fmla="*/ 490 w 605"/>
                  <a:gd name="T29" fmla="*/ 421 h 537"/>
                  <a:gd name="T30" fmla="*/ 490 w 605"/>
                  <a:gd name="T31" fmla="*/ 421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5" h="537">
                    <a:moveTo>
                      <a:pt x="548" y="0"/>
                    </a:moveTo>
                    <a:cubicBezTo>
                      <a:pt x="58" y="0"/>
                      <a:pt x="58" y="0"/>
                      <a:pt x="58" y="0"/>
                    </a:cubicBezTo>
                    <a:cubicBezTo>
                      <a:pt x="26" y="0"/>
                      <a:pt x="0" y="26"/>
                      <a:pt x="0" y="57"/>
                    </a:cubicBezTo>
                    <a:cubicBezTo>
                      <a:pt x="0" y="479"/>
                      <a:pt x="0" y="479"/>
                      <a:pt x="0" y="479"/>
                    </a:cubicBezTo>
                    <a:cubicBezTo>
                      <a:pt x="0" y="511"/>
                      <a:pt x="26" y="537"/>
                      <a:pt x="58" y="537"/>
                    </a:cubicBezTo>
                    <a:cubicBezTo>
                      <a:pt x="548" y="537"/>
                      <a:pt x="548" y="537"/>
                      <a:pt x="548" y="537"/>
                    </a:cubicBezTo>
                    <a:cubicBezTo>
                      <a:pt x="579" y="537"/>
                      <a:pt x="605" y="511"/>
                      <a:pt x="605" y="479"/>
                    </a:cubicBezTo>
                    <a:cubicBezTo>
                      <a:pt x="605" y="57"/>
                      <a:pt x="605" y="57"/>
                      <a:pt x="605" y="57"/>
                    </a:cubicBezTo>
                    <a:cubicBezTo>
                      <a:pt x="605" y="26"/>
                      <a:pt x="579" y="0"/>
                      <a:pt x="548" y="0"/>
                    </a:cubicBezTo>
                    <a:close/>
                    <a:moveTo>
                      <a:pt x="490" y="421"/>
                    </a:moveTo>
                    <a:cubicBezTo>
                      <a:pt x="115" y="421"/>
                      <a:pt x="115" y="421"/>
                      <a:pt x="115" y="421"/>
                    </a:cubicBezTo>
                    <a:cubicBezTo>
                      <a:pt x="115" y="115"/>
                      <a:pt x="115" y="115"/>
                      <a:pt x="115" y="115"/>
                    </a:cubicBezTo>
                    <a:cubicBezTo>
                      <a:pt x="490" y="115"/>
                      <a:pt x="490" y="115"/>
                      <a:pt x="490" y="115"/>
                    </a:cubicBezTo>
                    <a:lnTo>
                      <a:pt x="490" y="421"/>
                    </a:lnTo>
                    <a:close/>
                    <a:moveTo>
                      <a:pt x="490" y="421"/>
                    </a:moveTo>
                    <a:cubicBezTo>
                      <a:pt x="490" y="421"/>
                      <a:pt x="490" y="421"/>
                      <a:pt x="490" y="4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sp>
        <p:nvSpPr>
          <p:cNvPr id="59" name="添加标题"/>
          <p:cNvSpPr/>
          <p:nvPr>
            <p:custDataLst>
              <p:tags r:id="rId8"/>
            </p:custDataLst>
          </p:nvPr>
        </p:nvSpPr>
        <p:spPr>
          <a:xfrm>
            <a:off x="3446214" y="1257358"/>
            <a:ext cx="1188245" cy="460375"/>
          </a:xfrm>
          <a:prstGeom prst="rect">
            <a:avLst/>
          </a:prstGeom>
        </p:spPr>
        <p:txBody>
          <a:bodyPr wrap="square">
            <a:spAutoFit/>
          </a:bodyPr>
          <a:p>
            <a:pPr algn="ctr"/>
            <a:r>
              <a:rPr lang="zh-CN" altLang="en-US" sz="24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概念</a:t>
            </a:r>
            <a:endParaRPr lang="zh-CN" altLang="en-US" sz="24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60" name="添加标题"/>
          <p:cNvSpPr/>
          <p:nvPr>
            <p:custDataLst>
              <p:tags r:id="rId9"/>
            </p:custDataLst>
          </p:nvPr>
        </p:nvSpPr>
        <p:spPr>
          <a:xfrm>
            <a:off x="3326130" y="2510155"/>
            <a:ext cx="1514475" cy="460375"/>
          </a:xfrm>
          <a:prstGeom prst="rect">
            <a:avLst/>
          </a:prstGeom>
        </p:spPr>
        <p:txBody>
          <a:bodyPr wrap="square">
            <a:spAutoFit/>
          </a:bodyPr>
          <a:p>
            <a:pPr algn="ctr"/>
            <a:r>
              <a:rPr lang="zh-CN" altLang="en-US" sz="24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基本</a:t>
            </a:r>
            <a:r>
              <a:rPr lang="zh-CN" altLang="en-US" sz="24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原理</a:t>
            </a:r>
            <a:endParaRPr lang="zh-CN" altLang="en-US" sz="24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grpSp>
        <p:nvGrpSpPr>
          <p:cNvPr id="61" name="组合 60"/>
          <p:cNvGrpSpPr/>
          <p:nvPr/>
        </p:nvGrpSpPr>
        <p:grpSpPr>
          <a:xfrm>
            <a:off x="474980" y="3307080"/>
            <a:ext cx="878840" cy="873760"/>
            <a:chOff x="8735" y="6934"/>
            <a:chExt cx="1942" cy="1942"/>
          </a:xfrm>
        </p:grpSpPr>
        <p:sp>
          <p:nvSpPr>
            <p:cNvPr id="62" name="Oval 75"/>
            <p:cNvSpPr/>
            <p:nvPr>
              <p:custDataLst>
                <p:tags r:id="rId10"/>
              </p:custDataLst>
            </p:nvPr>
          </p:nvSpPr>
          <p:spPr>
            <a:xfrm>
              <a:off x="8735" y="6934"/>
              <a:ext cx="1943" cy="19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 name="Freeform 46"/>
            <p:cNvSpPr>
              <a:spLocks noEditPoints="1"/>
            </p:cNvSpPr>
            <p:nvPr>
              <p:custDataLst>
                <p:tags r:id="rId11"/>
              </p:custDataLst>
            </p:nvPr>
          </p:nvSpPr>
          <p:spPr bwMode="auto">
            <a:xfrm>
              <a:off x="9327" y="7415"/>
              <a:ext cx="792" cy="923"/>
            </a:xfrm>
            <a:custGeom>
              <a:avLst/>
              <a:gdLst>
                <a:gd name="T0" fmla="*/ 1297 w 1345"/>
                <a:gd name="T1" fmla="*/ 1229 h 1565"/>
                <a:gd name="T2" fmla="*/ 1257 w 1345"/>
                <a:gd name="T3" fmla="*/ 1170 h 1565"/>
                <a:gd name="T4" fmla="*/ 1228 w 1345"/>
                <a:gd name="T5" fmla="*/ 1129 h 1565"/>
                <a:gd name="T6" fmla="*/ 1214 w 1345"/>
                <a:gd name="T7" fmla="*/ 1107 h 1565"/>
                <a:gd name="T8" fmla="*/ 1139 w 1345"/>
                <a:gd name="T9" fmla="*/ 992 h 1565"/>
                <a:gd name="T10" fmla="*/ 1066 w 1345"/>
                <a:gd name="T11" fmla="*/ 768 h 1565"/>
                <a:gd name="T12" fmla="*/ 1039 w 1345"/>
                <a:gd name="T13" fmla="*/ 587 h 1565"/>
                <a:gd name="T14" fmla="*/ 930 w 1345"/>
                <a:gd name="T15" fmla="*/ 394 h 1565"/>
                <a:gd name="T16" fmla="*/ 697 w 1345"/>
                <a:gd name="T17" fmla="*/ 344 h 1565"/>
                <a:gd name="T18" fmla="*/ 571 w 1345"/>
                <a:gd name="T19" fmla="*/ 297 h 1565"/>
                <a:gd name="T20" fmla="*/ 554 w 1345"/>
                <a:gd name="T21" fmla="*/ 233 h 1565"/>
                <a:gd name="T22" fmla="*/ 669 w 1345"/>
                <a:gd name="T23" fmla="*/ 118 h 1565"/>
                <a:gd name="T24" fmla="*/ 784 w 1345"/>
                <a:gd name="T25" fmla="*/ 195 h 1565"/>
                <a:gd name="T26" fmla="*/ 858 w 1345"/>
                <a:gd name="T27" fmla="*/ 228 h 1565"/>
                <a:gd name="T28" fmla="*/ 891 w 1345"/>
                <a:gd name="T29" fmla="*/ 154 h 1565"/>
                <a:gd name="T30" fmla="*/ 666 w 1345"/>
                <a:gd name="T31" fmla="*/ 3 h 1565"/>
                <a:gd name="T32" fmla="*/ 508 w 1345"/>
                <a:gd name="T33" fmla="*/ 72 h 1565"/>
                <a:gd name="T34" fmla="*/ 439 w 1345"/>
                <a:gd name="T35" fmla="*/ 230 h 1565"/>
                <a:gd name="T36" fmla="*/ 472 w 1345"/>
                <a:gd name="T37" fmla="*/ 356 h 1565"/>
                <a:gd name="T38" fmla="*/ 724 w 1345"/>
                <a:gd name="T39" fmla="*/ 456 h 1565"/>
                <a:gd name="T40" fmla="*/ 857 w 1345"/>
                <a:gd name="T41" fmla="*/ 483 h 1565"/>
                <a:gd name="T42" fmla="*/ 857 w 1345"/>
                <a:gd name="T43" fmla="*/ 483 h 1565"/>
                <a:gd name="T44" fmla="*/ 927 w 1345"/>
                <a:gd name="T45" fmla="*/ 609 h 1565"/>
                <a:gd name="T46" fmla="*/ 951 w 1345"/>
                <a:gd name="T47" fmla="*/ 778 h 1565"/>
                <a:gd name="T48" fmla="*/ 1041 w 1345"/>
                <a:gd name="T49" fmla="*/ 1052 h 1565"/>
                <a:gd name="T50" fmla="*/ 1118 w 1345"/>
                <a:gd name="T51" fmla="*/ 1171 h 1565"/>
                <a:gd name="T52" fmla="*/ 1133 w 1345"/>
                <a:gd name="T53" fmla="*/ 1192 h 1565"/>
                <a:gd name="T54" fmla="*/ 1163 w 1345"/>
                <a:gd name="T55" fmla="*/ 1236 h 1565"/>
                <a:gd name="T56" fmla="*/ 1200 w 1345"/>
                <a:gd name="T57" fmla="*/ 1290 h 1565"/>
                <a:gd name="T58" fmla="*/ 1211 w 1345"/>
                <a:gd name="T59" fmla="*/ 1321 h 1565"/>
                <a:gd name="T60" fmla="*/ 1191 w 1345"/>
                <a:gd name="T61" fmla="*/ 1348 h 1565"/>
                <a:gd name="T62" fmla="*/ 1102 w 1345"/>
                <a:gd name="T63" fmla="*/ 1391 h 1565"/>
                <a:gd name="T64" fmla="*/ 749 w 1345"/>
                <a:gd name="T65" fmla="*/ 1449 h 1565"/>
                <a:gd name="T66" fmla="*/ 596 w 1345"/>
                <a:gd name="T67" fmla="*/ 1449 h 1565"/>
                <a:gd name="T68" fmla="*/ 243 w 1345"/>
                <a:gd name="T69" fmla="*/ 1391 h 1565"/>
                <a:gd name="T70" fmla="*/ 154 w 1345"/>
                <a:gd name="T71" fmla="*/ 1348 h 1565"/>
                <a:gd name="T72" fmla="*/ 134 w 1345"/>
                <a:gd name="T73" fmla="*/ 1321 h 1565"/>
                <a:gd name="T74" fmla="*/ 145 w 1345"/>
                <a:gd name="T75" fmla="*/ 1290 h 1565"/>
                <a:gd name="T76" fmla="*/ 182 w 1345"/>
                <a:gd name="T77" fmla="*/ 1236 h 1565"/>
                <a:gd name="T78" fmla="*/ 212 w 1345"/>
                <a:gd name="T79" fmla="*/ 1192 h 1565"/>
                <a:gd name="T80" fmla="*/ 227 w 1345"/>
                <a:gd name="T81" fmla="*/ 1171 h 1565"/>
                <a:gd name="T82" fmla="*/ 304 w 1345"/>
                <a:gd name="T83" fmla="*/ 1052 h 1565"/>
                <a:gd name="T84" fmla="*/ 394 w 1345"/>
                <a:gd name="T85" fmla="*/ 778 h 1565"/>
                <a:gd name="T86" fmla="*/ 418 w 1345"/>
                <a:gd name="T87" fmla="*/ 609 h 1565"/>
                <a:gd name="T88" fmla="*/ 438 w 1345"/>
                <a:gd name="T89" fmla="*/ 547 h 1565"/>
                <a:gd name="T90" fmla="*/ 411 w 1345"/>
                <a:gd name="T91" fmla="*/ 470 h 1565"/>
                <a:gd name="T92" fmla="*/ 334 w 1345"/>
                <a:gd name="T93" fmla="*/ 498 h 1565"/>
                <a:gd name="T94" fmla="*/ 305 w 1345"/>
                <a:gd name="T95" fmla="*/ 587 h 1565"/>
                <a:gd name="T96" fmla="*/ 279 w 1345"/>
                <a:gd name="T97" fmla="*/ 767 h 1565"/>
                <a:gd name="T98" fmla="*/ 205 w 1345"/>
                <a:gd name="T99" fmla="*/ 992 h 1565"/>
                <a:gd name="T100" fmla="*/ 131 w 1345"/>
                <a:gd name="T101" fmla="*/ 1107 h 1565"/>
                <a:gd name="T102" fmla="*/ 116 w 1345"/>
                <a:gd name="T103" fmla="*/ 1128 h 1565"/>
                <a:gd name="T104" fmla="*/ 87 w 1345"/>
                <a:gd name="T105" fmla="*/ 1170 h 1565"/>
                <a:gd name="T106" fmla="*/ 47 w 1345"/>
                <a:gd name="T107" fmla="*/ 1228 h 1565"/>
                <a:gd name="T108" fmla="*/ 79 w 1345"/>
                <a:gd name="T109" fmla="*/ 1436 h 1565"/>
                <a:gd name="T110" fmla="*/ 208 w 1345"/>
                <a:gd name="T111" fmla="*/ 1502 h 1565"/>
                <a:gd name="T112" fmla="*/ 592 w 1345"/>
                <a:gd name="T113" fmla="*/ 1565 h 1565"/>
                <a:gd name="T114" fmla="*/ 753 w 1345"/>
                <a:gd name="T115" fmla="*/ 1565 h 1565"/>
                <a:gd name="T116" fmla="*/ 1137 w 1345"/>
                <a:gd name="T117" fmla="*/ 1502 h 1565"/>
                <a:gd name="T118" fmla="*/ 1266 w 1345"/>
                <a:gd name="T119" fmla="*/ 1436 h 1565"/>
                <a:gd name="T120" fmla="*/ 1297 w 1345"/>
                <a:gd name="T121" fmla="*/ 1229 h 1565"/>
                <a:gd name="T122" fmla="*/ 1297 w 1345"/>
                <a:gd name="T123" fmla="*/ 1229 h 1565"/>
                <a:gd name="T124" fmla="*/ 1297 w 1345"/>
                <a:gd name="T125" fmla="*/ 1229 h 1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5" h="1565">
                  <a:moveTo>
                    <a:pt x="1297" y="1229"/>
                  </a:moveTo>
                  <a:cubicBezTo>
                    <a:pt x="1284" y="1209"/>
                    <a:pt x="1270" y="1189"/>
                    <a:pt x="1257" y="1170"/>
                  </a:cubicBezTo>
                  <a:cubicBezTo>
                    <a:pt x="1247" y="1156"/>
                    <a:pt x="1237" y="1142"/>
                    <a:pt x="1228" y="1129"/>
                  </a:cubicBezTo>
                  <a:cubicBezTo>
                    <a:pt x="1223" y="1121"/>
                    <a:pt x="1219" y="1114"/>
                    <a:pt x="1214" y="1107"/>
                  </a:cubicBezTo>
                  <a:cubicBezTo>
                    <a:pt x="1189" y="1070"/>
                    <a:pt x="1163" y="1031"/>
                    <a:pt x="1139" y="992"/>
                  </a:cubicBezTo>
                  <a:cubicBezTo>
                    <a:pt x="1098" y="925"/>
                    <a:pt x="1074" y="851"/>
                    <a:pt x="1066" y="768"/>
                  </a:cubicBezTo>
                  <a:cubicBezTo>
                    <a:pt x="1060" y="707"/>
                    <a:pt x="1051" y="646"/>
                    <a:pt x="1039" y="587"/>
                  </a:cubicBezTo>
                  <a:cubicBezTo>
                    <a:pt x="1023" y="505"/>
                    <a:pt x="986" y="440"/>
                    <a:pt x="930" y="394"/>
                  </a:cubicBezTo>
                  <a:cubicBezTo>
                    <a:pt x="866" y="341"/>
                    <a:pt x="783" y="324"/>
                    <a:pt x="697" y="344"/>
                  </a:cubicBezTo>
                  <a:cubicBezTo>
                    <a:pt x="646" y="357"/>
                    <a:pt x="595" y="337"/>
                    <a:pt x="571" y="297"/>
                  </a:cubicBezTo>
                  <a:cubicBezTo>
                    <a:pt x="559" y="278"/>
                    <a:pt x="554" y="256"/>
                    <a:pt x="554" y="233"/>
                  </a:cubicBezTo>
                  <a:cubicBezTo>
                    <a:pt x="556" y="172"/>
                    <a:pt x="608" y="120"/>
                    <a:pt x="669" y="118"/>
                  </a:cubicBezTo>
                  <a:cubicBezTo>
                    <a:pt x="720" y="117"/>
                    <a:pt x="766" y="148"/>
                    <a:pt x="784" y="195"/>
                  </a:cubicBezTo>
                  <a:cubicBezTo>
                    <a:pt x="795" y="224"/>
                    <a:pt x="828" y="239"/>
                    <a:pt x="858" y="228"/>
                  </a:cubicBezTo>
                  <a:cubicBezTo>
                    <a:pt x="888" y="217"/>
                    <a:pt x="903" y="183"/>
                    <a:pt x="891" y="154"/>
                  </a:cubicBezTo>
                  <a:cubicBezTo>
                    <a:pt x="856" y="61"/>
                    <a:pt x="765" y="0"/>
                    <a:pt x="666" y="3"/>
                  </a:cubicBezTo>
                  <a:cubicBezTo>
                    <a:pt x="607" y="5"/>
                    <a:pt x="550" y="29"/>
                    <a:pt x="508" y="72"/>
                  </a:cubicBezTo>
                  <a:cubicBezTo>
                    <a:pt x="465" y="115"/>
                    <a:pt x="441" y="171"/>
                    <a:pt x="439" y="230"/>
                  </a:cubicBezTo>
                  <a:cubicBezTo>
                    <a:pt x="438" y="274"/>
                    <a:pt x="449" y="318"/>
                    <a:pt x="472" y="356"/>
                  </a:cubicBezTo>
                  <a:cubicBezTo>
                    <a:pt x="522" y="440"/>
                    <a:pt x="623" y="480"/>
                    <a:pt x="724" y="456"/>
                  </a:cubicBezTo>
                  <a:cubicBezTo>
                    <a:pt x="760" y="447"/>
                    <a:pt x="812" y="445"/>
                    <a:pt x="857" y="483"/>
                  </a:cubicBezTo>
                  <a:cubicBezTo>
                    <a:pt x="857" y="483"/>
                    <a:pt x="857" y="483"/>
                    <a:pt x="857" y="483"/>
                  </a:cubicBezTo>
                  <a:cubicBezTo>
                    <a:pt x="893" y="512"/>
                    <a:pt x="916" y="553"/>
                    <a:pt x="927" y="609"/>
                  </a:cubicBezTo>
                  <a:cubicBezTo>
                    <a:pt x="938" y="664"/>
                    <a:pt x="946" y="721"/>
                    <a:pt x="951" y="778"/>
                  </a:cubicBezTo>
                  <a:cubicBezTo>
                    <a:pt x="961" y="878"/>
                    <a:pt x="991" y="970"/>
                    <a:pt x="1041" y="1052"/>
                  </a:cubicBezTo>
                  <a:cubicBezTo>
                    <a:pt x="1066" y="1093"/>
                    <a:pt x="1093" y="1132"/>
                    <a:pt x="1118" y="1171"/>
                  </a:cubicBezTo>
                  <a:cubicBezTo>
                    <a:pt x="1123" y="1178"/>
                    <a:pt x="1128" y="1185"/>
                    <a:pt x="1133" y="1192"/>
                  </a:cubicBezTo>
                  <a:cubicBezTo>
                    <a:pt x="1143" y="1207"/>
                    <a:pt x="1153" y="1222"/>
                    <a:pt x="1163" y="1236"/>
                  </a:cubicBezTo>
                  <a:cubicBezTo>
                    <a:pt x="1176" y="1254"/>
                    <a:pt x="1189" y="1272"/>
                    <a:pt x="1200" y="1290"/>
                  </a:cubicBezTo>
                  <a:cubicBezTo>
                    <a:pt x="1205" y="1298"/>
                    <a:pt x="1213" y="1311"/>
                    <a:pt x="1211" y="1321"/>
                  </a:cubicBezTo>
                  <a:cubicBezTo>
                    <a:pt x="1210" y="1328"/>
                    <a:pt x="1203" y="1338"/>
                    <a:pt x="1191" y="1348"/>
                  </a:cubicBezTo>
                  <a:cubicBezTo>
                    <a:pt x="1166" y="1369"/>
                    <a:pt x="1134" y="1381"/>
                    <a:pt x="1102" y="1391"/>
                  </a:cubicBezTo>
                  <a:cubicBezTo>
                    <a:pt x="1001" y="1424"/>
                    <a:pt x="889" y="1442"/>
                    <a:pt x="749" y="1449"/>
                  </a:cubicBezTo>
                  <a:cubicBezTo>
                    <a:pt x="596" y="1449"/>
                    <a:pt x="596" y="1449"/>
                    <a:pt x="596" y="1449"/>
                  </a:cubicBezTo>
                  <a:cubicBezTo>
                    <a:pt x="456" y="1442"/>
                    <a:pt x="344" y="1424"/>
                    <a:pt x="243" y="1391"/>
                  </a:cubicBezTo>
                  <a:cubicBezTo>
                    <a:pt x="212" y="1381"/>
                    <a:pt x="179" y="1369"/>
                    <a:pt x="154" y="1348"/>
                  </a:cubicBezTo>
                  <a:cubicBezTo>
                    <a:pt x="142" y="1337"/>
                    <a:pt x="135" y="1328"/>
                    <a:pt x="134" y="1321"/>
                  </a:cubicBezTo>
                  <a:cubicBezTo>
                    <a:pt x="132" y="1311"/>
                    <a:pt x="140" y="1298"/>
                    <a:pt x="145" y="1290"/>
                  </a:cubicBezTo>
                  <a:cubicBezTo>
                    <a:pt x="156" y="1272"/>
                    <a:pt x="169" y="1254"/>
                    <a:pt x="182" y="1236"/>
                  </a:cubicBezTo>
                  <a:cubicBezTo>
                    <a:pt x="192" y="1222"/>
                    <a:pt x="202" y="1207"/>
                    <a:pt x="212" y="1192"/>
                  </a:cubicBezTo>
                  <a:cubicBezTo>
                    <a:pt x="217" y="1185"/>
                    <a:pt x="222" y="1178"/>
                    <a:pt x="227" y="1171"/>
                  </a:cubicBezTo>
                  <a:cubicBezTo>
                    <a:pt x="252" y="1132"/>
                    <a:pt x="279" y="1093"/>
                    <a:pt x="304" y="1052"/>
                  </a:cubicBezTo>
                  <a:cubicBezTo>
                    <a:pt x="354" y="970"/>
                    <a:pt x="384" y="878"/>
                    <a:pt x="394" y="778"/>
                  </a:cubicBezTo>
                  <a:cubicBezTo>
                    <a:pt x="399" y="721"/>
                    <a:pt x="407" y="664"/>
                    <a:pt x="418" y="609"/>
                  </a:cubicBezTo>
                  <a:cubicBezTo>
                    <a:pt x="423" y="586"/>
                    <a:pt x="429" y="565"/>
                    <a:pt x="438" y="547"/>
                  </a:cubicBezTo>
                  <a:cubicBezTo>
                    <a:pt x="452" y="518"/>
                    <a:pt x="439" y="484"/>
                    <a:pt x="411" y="470"/>
                  </a:cubicBezTo>
                  <a:cubicBezTo>
                    <a:pt x="382" y="457"/>
                    <a:pt x="348" y="469"/>
                    <a:pt x="334" y="498"/>
                  </a:cubicBezTo>
                  <a:cubicBezTo>
                    <a:pt x="321" y="525"/>
                    <a:pt x="311" y="555"/>
                    <a:pt x="305" y="587"/>
                  </a:cubicBezTo>
                  <a:cubicBezTo>
                    <a:pt x="293" y="645"/>
                    <a:pt x="284" y="706"/>
                    <a:pt x="279" y="767"/>
                  </a:cubicBezTo>
                  <a:cubicBezTo>
                    <a:pt x="271" y="850"/>
                    <a:pt x="247" y="924"/>
                    <a:pt x="205" y="992"/>
                  </a:cubicBezTo>
                  <a:cubicBezTo>
                    <a:pt x="181" y="1030"/>
                    <a:pt x="156" y="1069"/>
                    <a:pt x="131" y="1107"/>
                  </a:cubicBezTo>
                  <a:cubicBezTo>
                    <a:pt x="126" y="1114"/>
                    <a:pt x="121" y="1121"/>
                    <a:pt x="116" y="1128"/>
                  </a:cubicBezTo>
                  <a:cubicBezTo>
                    <a:pt x="107" y="1142"/>
                    <a:pt x="97" y="1155"/>
                    <a:pt x="87" y="1170"/>
                  </a:cubicBezTo>
                  <a:cubicBezTo>
                    <a:pt x="74" y="1189"/>
                    <a:pt x="60" y="1208"/>
                    <a:pt x="47" y="1228"/>
                  </a:cubicBezTo>
                  <a:cubicBezTo>
                    <a:pt x="0" y="1304"/>
                    <a:pt x="11" y="1377"/>
                    <a:pt x="79" y="1436"/>
                  </a:cubicBezTo>
                  <a:cubicBezTo>
                    <a:pt x="119" y="1470"/>
                    <a:pt x="164" y="1488"/>
                    <a:pt x="208" y="1502"/>
                  </a:cubicBezTo>
                  <a:cubicBezTo>
                    <a:pt x="319" y="1538"/>
                    <a:pt x="441" y="1558"/>
                    <a:pt x="592" y="1565"/>
                  </a:cubicBezTo>
                  <a:cubicBezTo>
                    <a:pt x="753" y="1565"/>
                    <a:pt x="753" y="1565"/>
                    <a:pt x="753" y="1565"/>
                  </a:cubicBezTo>
                  <a:cubicBezTo>
                    <a:pt x="904" y="1558"/>
                    <a:pt x="1026" y="1538"/>
                    <a:pt x="1137" y="1502"/>
                  </a:cubicBezTo>
                  <a:cubicBezTo>
                    <a:pt x="1180" y="1488"/>
                    <a:pt x="1226" y="1471"/>
                    <a:pt x="1266" y="1436"/>
                  </a:cubicBezTo>
                  <a:cubicBezTo>
                    <a:pt x="1334" y="1377"/>
                    <a:pt x="1345" y="1303"/>
                    <a:pt x="1297" y="1229"/>
                  </a:cubicBezTo>
                  <a:close/>
                  <a:moveTo>
                    <a:pt x="1297" y="1229"/>
                  </a:moveTo>
                  <a:cubicBezTo>
                    <a:pt x="1297" y="1229"/>
                    <a:pt x="1297" y="1229"/>
                    <a:pt x="1297" y="1229"/>
                  </a:cubicBezTo>
                </a:path>
              </a:pathLst>
            </a:custGeom>
            <a:solidFill>
              <a:schemeClr val="bg1"/>
            </a:solidFill>
            <a:ln>
              <a:noFill/>
            </a:ln>
          </p:spPr>
          <p:txBody>
            <a:bodyPr vert="horz" wrap="square" lIns="91440" tIns="45720" rIns="91440" bIns="45720" numCol="1" anchor="t" anchorCtr="0" compatLnSpc="1"/>
            <a:p>
              <a:endParaRPr lang="id-ID"/>
            </a:p>
          </p:txBody>
        </p:sp>
      </p:grpSp>
      <p:sp>
        <p:nvSpPr>
          <p:cNvPr id="64" name="矩形 63"/>
          <p:cNvSpPr/>
          <p:nvPr>
            <p:custDataLst>
              <p:tags r:id="rId12"/>
            </p:custDataLst>
          </p:nvPr>
        </p:nvSpPr>
        <p:spPr>
          <a:xfrm>
            <a:off x="1524000" y="2687955"/>
            <a:ext cx="5320665" cy="4030980"/>
          </a:xfrm>
          <a:prstGeom prst="rect">
            <a:avLst/>
          </a:prstGeom>
          <a:noFill/>
          <a:ln>
            <a:noFill/>
          </a:ln>
        </p:spPr>
        <p:txBody>
          <a:bodyPr wrap="square" rtlCol="0" anchor="t">
            <a:spAutoFit/>
          </a:bodyPr>
          <a:p>
            <a:pPr algn="l"/>
            <a:endParaRPr lang="zh-CN" altLang="en-US" sz="1600">
              <a:solidFill>
                <a:schemeClr val="tx1"/>
              </a:solidFill>
              <a:effectLst/>
            </a:endParaRPr>
          </a:p>
          <a:p>
            <a:pPr algn="l"/>
            <a:r>
              <a:rPr lang="zh-CN" altLang="en-US" sz="1600" b="1">
                <a:solidFill>
                  <a:schemeClr val="tx1"/>
                </a:solidFill>
                <a:effectLst/>
              </a:rPr>
              <a:t>半导体材料</a:t>
            </a:r>
            <a:r>
              <a:rPr lang="zh-CN" altLang="en-US" sz="1600">
                <a:solidFill>
                  <a:schemeClr val="tx1"/>
                </a:solidFill>
                <a:effectLst/>
              </a:rPr>
              <a:t>：集成电路芯片通常采用半导体材料作为基底，最常见的是硅（Silicon</a:t>
            </a:r>
            <a:r>
              <a:rPr lang="en-US" altLang="zh-CN" sz="1600">
                <a:solidFill>
                  <a:schemeClr val="tx1"/>
                </a:solidFill>
                <a:effectLst/>
              </a:rPr>
              <a:t>)</a:t>
            </a:r>
            <a:r>
              <a:rPr lang="zh-CN" altLang="en-US" sz="1600">
                <a:solidFill>
                  <a:schemeClr val="tx1"/>
                </a:solidFill>
                <a:effectLst/>
              </a:rPr>
              <a:t>。</a:t>
            </a:r>
            <a:endParaRPr lang="zh-CN" altLang="en-US" sz="1600">
              <a:solidFill>
                <a:schemeClr val="tx1"/>
              </a:solidFill>
              <a:effectLst/>
            </a:endParaRPr>
          </a:p>
          <a:p>
            <a:pPr algn="l"/>
            <a:endParaRPr lang="zh-CN" altLang="en-US" sz="1600">
              <a:solidFill>
                <a:schemeClr val="tx1"/>
              </a:solidFill>
              <a:effectLst/>
            </a:endParaRPr>
          </a:p>
          <a:p>
            <a:pPr algn="l"/>
            <a:r>
              <a:rPr lang="zh-CN" altLang="en-US" sz="1600" b="1">
                <a:solidFill>
                  <a:schemeClr val="tx1"/>
                </a:solidFill>
                <a:effectLst/>
              </a:rPr>
              <a:t>晶体管技术</a:t>
            </a:r>
            <a:r>
              <a:rPr lang="zh-CN" altLang="en-US" sz="1600">
                <a:solidFill>
                  <a:schemeClr val="tx1"/>
                </a:solidFill>
                <a:effectLst/>
              </a:rPr>
              <a:t>：晶体管是集成电路的基本构建块，用于放大和控制电信号。集成电路中最常见的晶体管是金属氧化物半导体场效应晶体管（MOSFET</a:t>
            </a:r>
            <a:r>
              <a:rPr lang="en-US" altLang="zh-CN" sz="1600">
                <a:solidFill>
                  <a:schemeClr val="tx1"/>
                </a:solidFill>
                <a:effectLst/>
              </a:rPr>
              <a:t>)</a:t>
            </a:r>
            <a:r>
              <a:rPr lang="zh-CN" altLang="en-US" sz="1600">
                <a:effectLst/>
                <a:sym typeface="+mn-ea"/>
              </a:rPr>
              <a:t>。</a:t>
            </a:r>
            <a:endParaRPr lang="zh-CN" altLang="en-US" sz="1600">
              <a:solidFill>
                <a:schemeClr val="tx1"/>
              </a:solidFill>
              <a:effectLst/>
            </a:endParaRPr>
          </a:p>
          <a:p>
            <a:pPr algn="l"/>
            <a:endParaRPr lang="zh-CN" altLang="en-US" sz="1600">
              <a:solidFill>
                <a:schemeClr val="tx1"/>
              </a:solidFill>
              <a:effectLst/>
            </a:endParaRPr>
          </a:p>
          <a:p>
            <a:pPr algn="l"/>
            <a:r>
              <a:rPr lang="zh-CN" altLang="en-US" sz="1600" b="1">
                <a:solidFill>
                  <a:schemeClr val="tx1"/>
                </a:solidFill>
                <a:effectLst/>
              </a:rPr>
              <a:t>接线与互连技术</a:t>
            </a:r>
            <a:r>
              <a:rPr lang="zh-CN" altLang="en-US" sz="1600">
                <a:solidFill>
                  <a:schemeClr val="tx1"/>
                </a:solidFill>
                <a:effectLst/>
              </a:rPr>
              <a:t>：集成电路中的电子器件需要通过金属导线进行连接和互连，以实现电路的功能。互连技术包括金属层的制作和通过金属线连接电子器件，形成复杂的电路结构。</a:t>
            </a:r>
            <a:endParaRPr lang="zh-CN" altLang="en-US" sz="1600">
              <a:solidFill>
                <a:schemeClr val="tx1"/>
              </a:solidFill>
              <a:effectLst/>
            </a:endParaRPr>
          </a:p>
          <a:p>
            <a:pPr algn="l"/>
            <a:endParaRPr lang="zh-CN" altLang="en-US" sz="1600">
              <a:solidFill>
                <a:schemeClr val="tx1"/>
              </a:solidFill>
              <a:effectLst/>
            </a:endParaRPr>
          </a:p>
          <a:p>
            <a:pPr algn="l"/>
            <a:r>
              <a:rPr lang="zh-CN" altLang="en-US" sz="1600" b="1">
                <a:solidFill>
                  <a:schemeClr val="tx1"/>
                </a:solidFill>
                <a:effectLst/>
              </a:rPr>
              <a:t>工艺技术</a:t>
            </a:r>
            <a:r>
              <a:rPr lang="zh-CN" altLang="en-US" sz="1600">
                <a:solidFill>
                  <a:schemeClr val="tx1"/>
                </a:solidFill>
                <a:effectLst/>
              </a:rPr>
              <a:t>：集成电路制造涉及到多种工艺技术，包括光刻、薄膜沉积、离子注入、扩散、蚀刻和金属沉积等。这些工艺技术用于在半导体材料上形成电子器件和电路结构</a:t>
            </a:r>
            <a:r>
              <a:rPr lang="zh-CN" altLang="en-US" sz="1600">
                <a:effectLst/>
                <a:sym typeface="+mn-ea"/>
              </a:rPr>
              <a:t>。</a:t>
            </a:r>
            <a:endParaRPr lang="zh-CN" altLang="en-US" sz="1600">
              <a:solidFill>
                <a:schemeClr val="tx1"/>
              </a:solidFill>
              <a:effectLst/>
            </a:endParaRPr>
          </a:p>
        </p:txBody>
      </p:sp>
      <p:pic>
        <p:nvPicPr>
          <p:cNvPr id="65" name="图片 64"/>
          <p:cNvPicPr>
            <a:picLocks noChangeAspect="1"/>
          </p:cNvPicPr>
          <p:nvPr>
            <p:custDataLst>
              <p:tags r:id="rId13"/>
            </p:custDataLst>
          </p:nvPr>
        </p:nvPicPr>
        <p:blipFill>
          <a:blip r:embed="rId14"/>
          <a:stretch>
            <a:fillRect/>
          </a:stretch>
        </p:blipFill>
        <p:spPr>
          <a:xfrm>
            <a:off x="7613015" y="3728720"/>
            <a:ext cx="2487295" cy="2440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grpSp>
        <p:nvGrpSpPr>
          <p:cNvPr id="12" name="Group 7"/>
          <p:cNvGrpSpPr/>
          <p:nvPr/>
        </p:nvGrpSpPr>
        <p:grpSpPr>
          <a:xfrm>
            <a:off x="553148" y="534688"/>
            <a:ext cx="11640226" cy="6323312"/>
            <a:chOff x="553148" y="534688"/>
            <a:chExt cx="11640226" cy="6323312"/>
          </a:xfrm>
        </p:grpSpPr>
        <p:grpSp>
          <p:nvGrpSpPr>
            <p:cNvPr id="13" name="Group 63"/>
            <p:cNvGrpSpPr/>
            <p:nvPr/>
          </p:nvGrpSpPr>
          <p:grpSpPr>
            <a:xfrm>
              <a:off x="553148" y="534688"/>
              <a:ext cx="4398645" cy="547370"/>
              <a:chOff x="9454548" y="259790"/>
              <a:chExt cx="4398645" cy="547370"/>
            </a:xfrm>
            <a:gradFill>
              <a:gsLst>
                <a:gs pos="0">
                  <a:schemeClr val="accent1"/>
                </a:gs>
                <a:gs pos="100000">
                  <a:schemeClr val="accent2"/>
                </a:gs>
              </a:gsLst>
              <a:lin ang="0" scaled="1"/>
            </a:gradFill>
          </p:grpSpPr>
          <p:grpSp>
            <p:nvGrpSpPr>
              <p:cNvPr id="14" name="Group 64"/>
              <p:cNvGrpSpPr/>
              <p:nvPr/>
            </p:nvGrpSpPr>
            <p:grpSpPr>
              <a:xfrm>
                <a:off x="9454548" y="259790"/>
                <a:ext cx="4398645" cy="547370"/>
                <a:chOff x="9454548" y="259790"/>
                <a:chExt cx="4398645" cy="547370"/>
              </a:xfrm>
              <a:grpFill/>
            </p:grpSpPr>
            <p:sp>
              <p:nvSpPr>
                <p:cNvPr id="15" name="Rectangle: Rounded Corners 71"/>
                <p:cNvSpPr/>
                <p:nvPr>
                  <p:custDataLst>
                    <p:tags r:id="rId2"/>
                  </p:custDataLst>
                </p:nvPr>
              </p:nvSpPr>
              <p:spPr>
                <a:xfrm>
                  <a:off x="10005093" y="259790"/>
                  <a:ext cx="384810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 name="Oval 72"/>
                <p:cNvSpPr/>
                <p:nvPr>
                  <p:custDataLst>
                    <p:tags r:id="rId3"/>
                  </p:custDataLst>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7" name="Freeform 6"/>
              <p:cNvSpPr/>
              <p:nvPr userDrawn="1">
                <p:custDataLst>
                  <p:tags r:id="rId4"/>
                </p:custDataLst>
              </p:nvPr>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8" name="文本框 49"/>
            <p:cNvSpPr txBox="1"/>
            <p:nvPr>
              <p:custDataLst>
                <p:tags r:id="rId5"/>
              </p:custDataLst>
            </p:nvPr>
          </p:nvSpPr>
          <p:spPr>
            <a:xfrm>
              <a:off x="1375982" y="647070"/>
              <a:ext cx="34429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不同规模集成电路的特点和应用领域</a:t>
              </a:r>
              <a:endPar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 name="Freeform: Shape 3"/>
            <p:cNvSpPr/>
            <p:nvPr>
              <p:custDataLst>
                <p:tags r:id="rId6"/>
              </p:custDataLst>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20" name="图片 19"/>
          <p:cNvPicPr>
            <a:picLocks noChangeAspect="1"/>
          </p:cNvPicPr>
          <p:nvPr>
            <p:custDataLst>
              <p:tags r:id="rId7"/>
            </p:custDataLst>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21" name="文本框 20"/>
          <p:cNvSpPr txBox="1"/>
          <p:nvPr/>
        </p:nvSpPr>
        <p:spPr>
          <a:xfrm>
            <a:off x="653415" y="1316355"/>
            <a:ext cx="6664960" cy="4121150"/>
          </a:xfrm>
          <a:prstGeom prst="rect">
            <a:avLst/>
          </a:prstGeom>
          <a:noFill/>
        </p:spPr>
        <p:txBody>
          <a:bodyPr wrap="square" rtlCol="0" anchor="t">
            <a:noAutofit/>
          </a:bodyPr>
          <a:p>
            <a:r>
              <a:rPr lang="zh-CN" altLang="en-US" sz="1600" b="1">
                <a:effectLst/>
              </a:rPr>
              <a:t>SSI（Small-Scale Integration）</a:t>
            </a:r>
            <a:r>
              <a:rPr lang="zh-CN" altLang="en-US" sz="1600">
                <a:effectLst/>
              </a:rPr>
              <a:t>：SSI是指集成电路中包含的器件数量较少的电路，一般在几十个器件的范围内。这些电路主要用于简单的逻辑门、触发器和逻辑功能的实现。</a:t>
            </a:r>
            <a:endParaRPr lang="zh-CN" altLang="en-US" sz="1600">
              <a:effectLst/>
            </a:endParaRPr>
          </a:p>
          <a:p>
            <a:endParaRPr lang="zh-CN" altLang="en-US" sz="1600">
              <a:effectLst/>
            </a:endParaRPr>
          </a:p>
          <a:p>
            <a:r>
              <a:rPr lang="zh-CN" altLang="en-US" sz="1600" b="1">
                <a:effectLst/>
              </a:rPr>
              <a:t>MSI（Medium-Scale Integration）</a:t>
            </a:r>
            <a:r>
              <a:rPr lang="zh-CN" altLang="en-US" sz="1600">
                <a:effectLst/>
              </a:rPr>
              <a:t>：MSI是指集成电路中包含的器件数量较多的电路，一般在几十到几百个器件的范围内。这些电路可以实现更复杂的逻辑功能，如计数器、多路选择器和存储器。</a:t>
            </a:r>
            <a:endParaRPr lang="zh-CN" altLang="en-US" sz="1600">
              <a:effectLst/>
            </a:endParaRPr>
          </a:p>
          <a:p>
            <a:endParaRPr lang="zh-CN" altLang="en-US" sz="1600">
              <a:effectLst/>
            </a:endParaRPr>
          </a:p>
          <a:p>
            <a:r>
              <a:rPr lang="zh-CN" altLang="en-US" sz="1600" b="1">
                <a:effectLst/>
              </a:rPr>
              <a:t>LSI（Large-Scale Integration）</a:t>
            </a:r>
            <a:r>
              <a:rPr lang="zh-CN" altLang="en-US" sz="1600">
                <a:effectLst/>
              </a:rPr>
              <a:t>：LSI是指集成电路中包含的器件数量很多的电路，一般在几百到几千个器件的范围内。LSI技术使得更复杂的功能集成到一个芯片上，如微处理器和数字信号处理器。</a:t>
            </a:r>
            <a:endParaRPr lang="zh-CN" altLang="en-US" sz="1600">
              <a:effectLst/>
            </a:endParaRPr>
          </a:p>
          <a:p>
            <a:endParaRPr lang="zh-CN" altLang="en-US" sz="1600">
              <a:effectLst/>
            </a:endParaRPr>
          </a:p>
          <a:p>
            <a:r>
              <a:rPr lang="zh-CN" altLang="en-US" sz="1600" b="1">
                <a:effectLst/>
              </a:rPr>
              <a:t>VLSI（Very Large-Scale Integration）</a:t>
            </a:r>
            <a:r>
              <a:rPr lang="zh-CN" altLang="en-US" sz="1600">
                <a:effectLst/>
              </a:rPr>
              <a:t>：VLSI是指集成电路中包含的器件数量非常多的电路，一般在几千到几十亿个器件的范围内。VLSI技术的兴起使得更加复杂的数字系统和大规模集成电路（LSI）的实现成为可能。</a:t>
            </a:r>
            <a:endParaRPr lang="zh-CN" altLang="en-US" sz="1600">
              <a:effectLst/>
            </a:endParaRPr>
          </a:p>
          <a:p>
            <a:endParaRPr lang="zh-CN" altLang="en-US" sz="1600">
              <a:effectLst/>
            </a:endParaRPr>
          </a:p>
          <a:p>
            <a:r>
              <a:rPr lang="zh-CN" altLang="en-US" sz="1600" b="1">
                <a:effectLst/>
              </a:rPr>
              <a:t>ULSI（Ultra-Large Scale Integration）</a:t>
            </a:r>
            <a:r>
              <a:rPr lang="zh-CN" altLang="en-US" sz="1600">
                <a:effectLst/>
              </a:rPr>
              <a:t>：ULSI是指集成电路中包含的器件数量非常巨大的电路，一般在几十亿到上百亿个器件的范围内。ULSI技术主要应用于当今的微处理器和存储器芯片，使得计算能力和存储容量大幅度提升。</a:t>
            </a:r>
            <a:endParaRPr lang="zh-CN" altLang="en-US" sz="1600">
              <a:effectLst/>
            </a:endParaRPr>
          </a:p>
        </p:txBody>
      </p:sp>
      <p:pic>
        <p:nvPicPr>
          <p:cNvPr id="22" name="图片 21"/>
          <p:cNvPicPr>
            <a:picLocks noChangeAspect="1"/>
          </p:cNvPicPr>
          <p:nvPr>
            <p:custDataLst>
              <p:tags r:id="rId8"/>
            </p:custDataLst>
          </p:nvPr>
        </p:nvPicPr>
        <p:blipFill>
          <a:blip r:embed="rId9"/>
          <a:stretch>
            <a:fillRect/>
          </a:stretch>
        </p:blipFill>
        <p:spPr>
          <a:xfrm>
            <a:off x="8150860" y="3272790"/>
            <a:ext cx="3565525" cy="2164715"/>
          </a:xfrm>
          <a:prstGeom prst="rect">
            <a:avLst/>
          </a:prstGeom>
        </p:spPr>
      </p:pic>
      <p:pic>
        <p:nvPicPr>
          <p:cNvPr id="23" name="图片 22"/>
          <p:cNvPicPr>
            <a:picLocks noChangeAspect="1"/>
          </p:cNvPicPr>
          <p:nvPr>
            <p:custDataLst>
              <p:tags r:id="rId10"/>
            </p:custDataLst>
          </p:nvPr>
        </p:nvPicPr>
        <p:blipFill>
          <a:blip r:embed="rId11"/>
          <a:stretch>
            <a:fillRect/>
          </a:stretch>
        </p:blipFill>
        <p:spPr>
          <a:xfrm>
            <a:off x="8150860" y="1080770"/>
            <a:ext cx="3486785" cy="1779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451202" y="2697224"/>
            <a:ext cx="1431290" cy="156845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a:t>
            </a:r>
            <a:r>
              <a:rPr lang="en-US" sz="9600">
                <a:solidFill>
                  <a:schemeClr val="accent1"/>
                </a:solidFill>
                <a:latin typeface="Source Han Sans CN" panose="020B0400000000000000" pitchFamily="34" charset="-128"/>
                <a:ea typeface="Source Han Sans CN" panose="020B0400000000000000" pitchFamily="34" charset="-128"/>
              </a:rPr>
              <a:t>2</a:t>
            </a:r>
            <a:endParaRPr lang="en-US" sz="9600">
              <a:solidFill>
                <a:schemeClr val="accent1"/>
              </a:solidFill>
              <a:latin typeface="Source Han Sans CN" panose="020B0400000000000000" pitchFamily="34" charset="-128"/>
              <a:ea typeface="Source Han Sans CN" panose="020B0400000000000000" pitchFamily="34" charset="-128"/>
            </a:endParaRPr>
          </a:p>
        </p:txBody>
      </p:sp>
      <p:sp>
        <p:nvSpPr>
          <p:cNvPr id="7" name="矩形 22"/>
          <p:cNvSpPr txBox="1"/>
          <p:nvPr/>
        </p:nvSpPr>
        <p:spPr>
          <a:xfrm>
            <a:off x="1462811" y="1411157"/>
            <a:ext cx="6264910" cy="706755"/>
          </a:xfrm>
          <a:prstGeom prst="rect">
            <a:avLst/>
          </a:prstGeom>
          <a:ln w="12700">
            <a:miter lim="400000"/>
          </a:ln>
        </p:spPr>
        <p:txBody>
          <a:bodyPr wrap="non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pPr algn="ctr"/>
            <a:r>
              <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集成电路技术的发展</a:t>
            </a:r>
            <a:r>
              <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现状</a:t>
            </a:r>
            <a:endPar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TextBox 24"/>
          <p:cNvSpPr txBox="1"/>
          <p:nvPr/>
        </p:nvSpPr>
        <p:spPr>
          <a:xfrm>
            <a:off x="1504950" y="2585085"/>
            <a:ext cx="4284980" cy="1349375"/>
          </a:xfrm>
          <a:prstGeom prst="rect">
            <a:avLst/>
          </a:prstGeom>
          <a:noFill/>
        </p:spPr>
        <p:txBody>
          <a:bodyPr wrap="square" lIns="91423" tIns="45712" rIns="91423" bIns="45712" rtlCol="0">
            <a:noAutofit/>
          </a:bodyPr>
          <a:lstStyle/>
          <a:p>
            <a:pPr marR="0" indent="0" defTabSz="1217930" fontAlgn="auto">
              <a:lnSpc>
                <a:spcPct val="150000"/>
              </a:lnSpc>
              <a:spcBef>
                <a:spcPts val="0"/>
              </a:spcBef>
              <a:spcAft>
                <a:spcPts val="0"/>
              </a:spcAft>
              <a:buClrTx/>
              <a:buSzTx/>
              <a:buFontTx/>
              <a:buNone/>
              <a:defRPr/>
            </a:pPr>
            <a:r>
              <a:rPr lang="zh-CN" altLang="en-US" sz="1400" b="1" dirty="0">
                <a:solidFill>
                  <a:schemeClr val="tx1"/>
                </a:solidFill>
                <a:latin typeface="仿宋" panose="02010609060101010101" charset="-122"/>
                <a:ea typeface="仿宋" panose="02010609060101010101" charset="-122"/>
                <a:cs typeface="仿宋" panose="02010609060101010101" charset="-122"/>
                <a:sym typeface="FZHei-B01S" panose="02010601030101010101" pitchFamily="2" charset="-122"/>
              </a:rPr>
              <a:t>在这一章节中，可以探讨当前集成电路技术的最新发展。包括工艺进展和器件尺寸缩小方面的进展，如纳米级工艺和先进制造技术的应用。同时，可以介绍新型材料在集成电路中的应用，如石墨烯、碳纳米管和二维材料的优势和挑战。此外，还可以讨论设计方法的改进，如物理综合、高级综合和机器学习等技术的应用。</a:t>
            </a:r>
            <a:endParaRPr lang="zh-CN" altLang="en-US" sz="1400" b="1" dirty="0">
              <a:solidFill>
                <a:schemeClr val="tx1"/>
              </a:solidFill>
              <a:latin typeface="仿宋" panose="02010609060101010101" charset="-122"/>
              <a:ea typeface="仿宋" panose="02010609060101010101" charset="-122"/>
              <a:cs typeface="仿宋" panose="02010609060101010101" charset="-122"/>
              <a:sym typeface="FZHei-B01S" panose="02010601030101010101" pitchFamily="2" charset="-122"/>
            </a:endParaRPr>
          </a:p>
        </p:txBody>
      </p:sp>
      <p:pic>
        <p:nvPicPr>
          <p:cNvPr id="16" name="图片 1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2">
            <a:alphaModFix amt="60000"/>
          </a:blip>
          <a:srcRect t="30472" b="36741"/>
          <a:stretch>
            <a:fillRect/>
          </a:stretch>
        </p:blipFill>
        <p:spPr>
          <a:xfrm>
            <a:off x="0" y="2973070"/>
            <a:ext cx="8371840" cy="4117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grpSp>
        <p:nvGrpSpPr>
          <p:cNvPr id="12" name="Group 7"/>
          <p:cNvGrpSpPr/>
          <p:nvPr/>
        </p:nvGrpSpPr>
        <p:grpSpPr>
          <a:xfrm>
            <a:off x="553148" y="534688"/>
            <a:ext cx="11640226" cy="6323312"/>
            <a:chOff x="553148" y="534688"/>
            <a:chExt cx="11640226" cy="6323312"/>
          </a:xfrm>
        </p:grpSpPr>
        <p:grpSp>
          <p:nvGrpSpPr>
            <p:cNvPr id="13" name="Group 63"/>
            <p:cNvGrpSpPr/>
            <p:nvPr/>
          </p:nvGrpSpPr>
          <p:grpSpPr>
            <a:xfrm>
              <a:off x="553148" y="534688"/>
              <a:ext cx="3993515" cy="547370"/>
              <a:chOff x="9454548" y="259790"/>
              <a:chExt cx="3993515" cy="547370"/>
            </a:xfrm>
            <a:gradFill>
              <a:gsLst>
                <a:gs pos="0">
                  <a:schemeClr val="accent1"/>
                </a:gs>
                <a:gs pos="100000">
                  <a:schemeClr val="accent2"/>
                </a:gs>
              </a:gsLst>
              <a:lin ang="0" scaled="1"/>
            </a:gradFill>
          </p:grpSpPr>
          <p:grpSp>
            <p:nvGrpSpPr>
              <p:cNvPr id="14" name="Group 64"/>
              <p:cNvGrpSpPr/>
              <p:nvPr/>
            </p:nvGrpSpPr>
            <p:grpSpPr>
              <a:xfrm>
                <a:off x="9454548" y="259790"/>
                <a:ext cx="3993515" cy="547370"/>
                <a:chOff x="9454548" y="259790"/>
                <a:chExt cx="3993515" cy="547370"/>
              </a:xfrm>
              <a:grpFill/>
            </p:grpSpPr>
            <p:sp>
              <p:nvSpPr>
                <p:cNvPr id="15" name="Rectangle: Rounded Corners 71"/>
                <p:cNvSpPr/>
                <p:nvPr>
                  <p:custDataLst>
                    <p:tags r:id="rId2"/>
                  </p:custDataLst>
                </p:nvPr>
              </p:nvSpPr>
              <p:spPr>
                <a:xfrm>
                  <a:off x="9961913" y="259790"/>
                  <a:ext cx="348615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 name="Oval 72"/>
                <p:cNvSpPr/>
                <p:nvPr>
                  <p:custDataLst>
                    <p:tags r:id="rId3"/>
                  </p:custDataLst>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7" name="Freeform 6"/>
              <p:cNvSpPr/>
              <p:nvPr userDrawn="1">
                <p:custDataLst>
                  <p:tags r:id="rId4"/>
                </p:custDataLst>
              </p:nvPr>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8" name="文本框 49"/>
            <p:cNvSpPr txBox="1"/>
            <p:nvPr>
              <p:custDataLst>
                <p:tags r:id="rId5"/>
              </p:custDataLst>
            </p:nvPr>
          </p:nvSpPr>
          <p:spPr>
            <a:xfrm>
              <a:off x="1527112" y="647070"/>
              <a:ext cx="24269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工艺进展和器件尺寸缩小</a:t>
              </a:r>
              <a:endPar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 name="Freeform: Shape 3"/>
            <p:cNvSpPr/>
            <p:nvPr>
              <p:custDataLst>
                <p:tags r:id="rId6"/>
              </p:custDataLst>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20" name="图片 19"/>
          <p:cNvPicPr>
            <a:picLocks noChangeAspect="1"/>
          </p:cNvPicPr>
          <p:nvPr>
            <p:custDataLst>
              <p:tags r:id="rId7"/>
            </p:custDataLst>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3" name="文本框 2"/>
          <p:cNvSpPr txBox="1"/>
          <p:nvPr/>
        </p:nvSpPr>
        <p:spPr>
          <a:xfrm>
            <a:off x="605790" y="1473835"/>
            <a:ext cx="6466840" cy="4676775"/>
          </a:xfrm>
          <a:prstGeom prst="rect">
            <a:avLst/>
          </a:prstGeom>
          <a:noFill/>
        </p:spPr>
        <p:txBody>
          <a:bodyPr wrap="square" rtlCol="0" anchor="t">
            <a:noAutofit/>
          </a:bodyPr>
          <a:p>
            <a:r>
              <a:rPr lang="zh-CN" altLang="en-US" sz="1600" b="1"/>
              <a:t>摩尔定律的延续</a:t>
            </a:r>
            <a:r>
              <a:rPr lang="zh-CN" altLang="en-US" sz="1600"/>
              <a:t>：摩尔定律是指每隔约18-24个月，集成电路上的晶体管数量将翻倍，而器件尺寸将缩小一半。这意味着集成电路的功能将不断增强，而尺寸将不断减小。摩尔定律的延续推动了集成电路工艺的不断进步。</a:t>
            </a:r>
            <a:endParaRPr lang="zh-CN" altLang="en-US" sz="1600"/>
          </a:p>
          <a:p>
            <a:endParaRPr lang="zh-CN" altLang="en-US" sz="1600"/>
          </a:p>
          <a:p>
            <a:r>
              <a:rPr lang="zh-CN" altLang="en-US" sz="1600" b="1"/>
              <a:t>工艺制造技术的改进</a:t>
            </a:r>
            <a:r>
              <a:rPr lang="zh-CN" altLang="en-US" sz="1600"/>
              <a:t>：随着时间的推移，制造集成电路的工艺技术得到了显著改进。例如，光刻技术的发展使得可以制造出更小、更精确的图案。蚀刻技术的改进可以更好地控制器件的尺寸和形状。薄膜沉积、离子注入和金属沉积等工艺也得到了改进</a:t>
            </a:r>
            <a:r>
              <a:rPr lang="zh-CN" altLang="en-US" sz="1600">
                <a:sym typeface="+mn-ea"/>
              </a:rPr>
              <a:t>。</a:t>
            </a:r>
            <a:endParaRPr lang="zh-CN" altLang="en-US" sz="1600"/>
          </a:p>
          <a:p>
            <a:endParaRPr lang="zh-CN" altLang="en-US" sz="1600"/>
          </a:p>
          <a:p>
            <a:r>
              <a:rPr lang="zh-CN" altLang="en-US" sz="1600" b="1"/>
              <a:t>纳米尺寸的器件</a:t>
            </a:r>
            <a:r>
              <a:rPr lang="zh-CN" altLang="en-US" sz="1600"/>
              <a:t>：随着工艺技术的进步，集成电路中的器件尺寸不断缩小。从微米尺寸逐渐过渡到纳米尺寸。例如，现代的工艺技术已经能够制造出纳米级别的晶体管，如FinFET（鳍状场效应晶体管）和nanosheet晶体管。</a:t>
            </a:r>
            <a:endParaRPr lang="zh-CN" altLang="en-US" sz="1600"/>
          </a:p>
          <a:p>
            <a:endParaRPr lang="zh-CN" altLang="en-US" sz="1600"/>
          </a:p>
          <a:p>
            <a:r>
              <a:rPr lang="zh-CN" altLang="en-US" sz="1600" b="1"/>
              <a:t>三维集成和集成度提高</a:t>
            </a:r>
            <a:r>
              <a:rPr lang="zh-CN" altLang="en-US" sz="1600"/>
              <a:t>：通过垂直堆叠多层芯片和互连层，可以在有限的空间内实现更多的器件和功能，从而提高集成度。例如，通过3D堆叠技术，可以将处理器、内存和其他组件集成在一个芯片上，提供更高的性能和更小的尺寸。</a:t>
            </a:r>
            <a:endParaRPr lang="zh-CN" altLang="en-US" sz="1600"/>
          </a:p>
        </p:txBody>
      </p:sp>
      <p:pic>
        <p:nvPicPr>
          <p:cNvPr id="4" name="图片 3"/>
          <p:cNvPicPr>
            <a:picLocks noChangeAspect="1"/>
          </p:cNvPicPr>
          <p:nvPr>
            <p:custDataLst>
              <p:tags r:id="rId8"/>
            </p:custDataLst>
          </p:nvPr>
        </p:nvPicPr>
        <p:blipFill>
          <a:blip r:embed="rId9"/>
          <a:stretch>
            <a:fillRect/>
          </a:stretch>
        </p:blipFill>
        <p:spPr>
          <a:xfrm>
            <a:off x="8314055" y="382905"/>
            <a:ext cx="2640330" cy="1892935"/>
          </a:xfrm>
          <a:prstGeom prst="rect">
            <a:avLst/>
          </a:prstGeom>
        </p:spPr>
      </p:pic>
      <p:pic>
        <p:nvPicPr>
          <p:cNvPr id="5" name="图片 4"/>
          <p:cNvPicPr>
            <a:picLocks noChangeAspect="1"/>
          </p:cNvPicPr>
          <p:nvPr>
            <p:custDataLst>
              <p:tags r:id="rId10"/>
            </p:custDataLst>
          </p:nvPr>
        </p:nvPicPr>
        <p:blipFill>
          <a:blip r:embed="rId11"/>
          <a:stretch>
            <a:fillRect/>
          </a:stretch>
        </p:blipFill>
        <p:spPr>
          <a:xfrm>
            <a:off x="8157845" y="2510155"/>
            <a:ext cx="3265170" cy="1407795"/>
          </a:xfrm>
          <a:prstGeom prst="rect">
            <a:avLst/>
          </a:prstGeom>
        </p:spPr>
      </p:pic>
      <p:pic>
        <p:nvPicPr>
          <p:cNvPr id="6" name="图片 5"/>
          <p:cNvPicPr>
            <a:picLocks noChangeAspect="1"/>
          </p:cNvPicPr>
          <p:nvPr>
            <p:custDataLst>
              <p:tags r:id="rId12"/>
            </p:custDataLst>
          </p:nvPr>
        </p:nvPicPr>
        <p:blipFill>
          <a:blip r:embed="rId13"/>
          <a:stretch>
            <a:fillRect/>
          </a:stretch>
        </p:blipFill>
        <p:spPr>
          <a:xfrm>
            <a:off x="7808595" y="4152265"/>
            <a:ext cx="2704465" cy="1887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grpSp>
        <p:nvGrpSpPr>
          <p:cNvPr id="12" name="Group 7"/>
          <p:cNvGrpSpPr/>
          <p:nvPr/>
        </p:nvGrpSpPr>
        <p:grpSpPr>
          <a:xfrm>
            <a:off x="553148" y="534688"/>
            <a:ext cx="11640226" cy="6323312"/>
            <a:chOff x="553148" y="534688"/>
            <a:chExt cx="11640226" cy="6323312"/>
          </a:xfrm>
        </p:grpSpPr>
        <p:grpSp>
          <p:nvGrpSpPr>
            <p:cNvPr id="13" name="Group 63"/>
            <p:cNvGrpSpPr/>
            <p:nvPr/>
          </p:nvGrpSpPr>
          <p:grpSpPr>
            <a:xfrm>
              <a:off x="553148" y="534688"/>
              <a:ext cx="3993515" cy="547370"/>
              <a:chOff x="9454548" y="259790"/>
              <a:chExt cx="3993515" cy="547370"/>
            </a:xfrm>
            <a:gradFill>
              <a:gsLst>
                <a:gs pos="0">
                  <a:schemeClr val="accent1"/>
                </a:gs>
                <a:gs pos="100000">
                  <a:schemeClr val="accent2"/>
                </a:gs>
              </a:gsLst>
              <a:lin ang="0" scaled="1"/>
            </a:gradFill>
          </p:grpSpPr>
          <p:grpSp>
            <p:nvGrpSpPr>
              <p:cNvPr id="14" name="Group 64"/>
              <p:cNvGrpSpPr/>
              <p:nvPr/>
            </p:nvGrpSpPr>
            <p:grpSpPr>
              <a:xfrm>
                <a:off x="9454548" y="259790"/>
                <a:ext cx="3993515" cy="547370"/>
                <a:chOff x="9454548" y="259790"/>
                <a:chExt cx="3993515" cy="547370"/>
              </a:xfrm>
              <a:grpFill/>
            </p:grpSpPr>
            <p:sp>
              <p:nvSpPr>
                <p:cNvPr id="15" name="Rectangle: Rounded Corners 71"/>
                <p:cNvSpPr/>
                <p:nvPr>
                  <p:custDataLst>
                    <p:tags r:id="rId2"/>
                  </p:custDataLst>
                </p:nvPr>
              </p:nvSpPr>
              <p:spPr>
                <a:xfrm>
                  <a:off x="9961913" y="259790"/>
                  <a:ext cx="348615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 name="Oval 72"/>
                <p:cNvSpPr/>
                <p:nvPr>
                  <p:custDataLst>
                    <p:tags r:id="rId3"/>
                  </p:custDataLst>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7" name="Freeform 6"/>
              <p:cNvSpPr/>
              <p:nvPr userDrawn="1">
                <p:custDataLst>
                  <p:tags r:id="rId4"/>
                </p:custDataLst>
              </p:nvPr>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8" name="文本框 49"/>
            <p:cNvSpPr txBox="1"/>
            <p:nvPr>
              <p:custDataLst>
                <p:tags r:id="rId5"/>
              </p:custDataLst>
            </p:nvPr>
          </p:nvSpPr>
          <p:spPr>
            <a:xfrm>
              <a:off x="1546797" y="647070"/>
              <a:ext cx="22237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新型材料的应用和效果</a:t>
              </a:r>
              <a:endPar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 name="Freeform: Shape 3"/>
            <p:cNvSpPr/>
            <p:nvPr>
              <p:custDataLst>
                <p:tags r:id="rId6"/>
              </p:custDataLst>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20" name="图片 19"/>
          <p:cNvPicPr>
            <a:picLocks noChangeAspect="1"/>
          </p:cNvPicPr>
          <p:nvPr>
            <p:custDataLst>
              <p:tags r:id="rId7"/>
            </p:custDataLst>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2" name="文本框 1"/>
          <p:cNvSpPr txBox="1"/>
          <p:nvPr/>
        </p:nvSpPr>
        <p:spPr>
          <a:xfrm>
            <a:off x="553085" y="1292860"/>
            <a:ext cx="6910705" cy="4272280"/>
          </a:xfrm>
          <a:prstGeom prst="rect">
            <a:avLst/>
          </a:prstGeom>
          <a:noFill/>
        </p:spPr>
        <p:txBody>
          <a:bodyPr wrap="square" rtlCol="0" anchor="t">
            <a:noAutofit/>
          </a:bodyPr>
          <a:p>
            <a:r>
              <a:rPr lang="zh-CN" altLang="en-US" sz="1600" b="1"/>
              <a:t>高介电常数材料（High-k Materials）</a:t>
            </a:r>
            <a:r>
              <a:rPr lang="zh-CN" altLang="en-US" sz="1600"/>
              <a:t>：高介电常数材料具有较高的介电常数，使得栅电极与通道之间的电容增加，从而降低晶体管的漏电流，减少功耗并提高器件性能。常见的高介电常数材料包括HfO2（氧化铪）和ZrO2（氧化锆）。</a:t>
            </a:r>
            <a:endParaRPr lang="zh-CN" altLang="en-US" sz="1600"/>
          </a:p>
          <a:p>
            <a:endParaRPr lang="zh-CN" altLang="en-US" sz="1600"/>
          </a:p>
          <a:p>
            <a:r>
              <a:rPr lang="zh-CN" altLang="en-US" sz="1600" b="1"/>
              <a:t>金属氧化物半导体材料（Metal Oxide Semiconductor Materials）</a:t>
            </a:r>
            <a:r>
              <a:rPr lang="zh-CN" altLang="en-US" sz="1600"/>
              <a:t>：金属氧化物半导体材料，如氧化铟锡（ITO）和氧化铟锌（IZO），具有较高的电导率和透明性，被广泛用于显示器和触摸屏等应用中。这些材料可以取代传统的多晶硅作为透明导电层，提供更好的光传输和导电性能。</a:t>
            </a:r>
            <a:endParaRPr lang="zh-CN" altLang="en-US" sz="1600"/>
          </a:p>
          <a:p>
            <a:endParaRPr lang="zh-CN" altLang="en-US" sz="1600"/>
          </a:p>
          <a:p>
            <a:r>
              <a:rPr lang="zh-CN" altLang="en-US" sz="1600" b="1"/>
              <a:t>低维材料（Low-Dimensional Materials）</a:t>
            </a:r>
            <a:r>
              <a:rPr lang="zh-CN" altLang="en-US" sz="1600"/>
              <a:t>：如二维材料（例如石墨烯和过渡金属二硫化物）和量子点，具有独特的电子结构和优异的电学性能。它们可以用于制造高性能的晶体管、传感器和光电器件。</a:t>
            </a:r>
            <a:endParaRPr lang="zh-CN" altLang="en-US" sz="1600"/>
          </a:p>
          <a:p>
            <a:endParaRPr lang="zh-CN" altLang="en-US" sz="1600"/>
          </a:p>
          <a:p>
            <a:r>
              <a:rPr lang="zh-CN" altLang="en-US" sz="1600" b="1"/>
              <a:t>高移动性材料（High-Mobility Materials）</a:t>
            </a:r>
            <a:r>
              <a:rPr lang="zh-CN" altLang="en-US" sz="1600"/>
              <a:t>：高移动性材料具有较高的电子迁移率，可以提供更高的电流传输能力和更快的开关速度。例如，脉冲磁控溅射（PVD）法制备的氮化镓（GaN）和磷化铟（InP）等化合物半导体材料，具有高电子迁移率，适用于高频和功率应用。</a:t>
            </a:r>
            <a:endParaRPr lang="zh-CN" altLang="en-US" sz="1600"/>
          </a:p>
        </p:txBody>
      </p:sp>
      <p:pic>
        <p:nvPicPr>
          <p:cNvPr id="3" name="图片 2"/>
          <p:cNvPicPr>
            <a:picLocks noChangeAspect="1"/>
          </p:cNvPicPr>
          <p:nvPr>
            <p:custDataLst>
              <p:tags r:id="rId8"/>
            </p:custDataLst>
          </p:nvPr>
        </p:nvPicPr>
        <p:blipFill>
          <a:blip r:embed="rId9"/>
          <a:stretch>
            <a:fillRect/>
          </a:stretch>
        </p:blipFill>
        <p:spPr>
          <a:xfrm>
            <a:off x="8039100" y="1062355"/>
            <a:ext cx="3137535" cy="2068830"/>
          </a:xfrm>
          <a:prstGeom prst="rect">
            <a:avLst/>
          </a:prstGeom>
        </p:spPr>
      </p:pic>
      <p:pic>
        <p:nvPicPr>
          <p:cNvPr id="4" name="图片 3"/>
          <p:cNvPicPr>
            <a:picLocks noChangeAspect="1"/>
          </p:cNvPicPr>
          <p:nvPr>
            <p:custDataLst>
              <p:tags r:id="rId10"/>
            </p:custDataLst>
          </p:nvPr>
        </p:nvPicPr>
        <p:blipFill>
          <a:blip r:embed="rId11"/>
          <a:stretch>
            <a:fillRect/>
          </a:stretch>
        </p:blipFill>
        <p:spPr>
          <a:xfrm>
            <a:off x="8039100" y="3364865"/>
            <a:ext cx="3206750" cy="1995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grpSp>
        <p:nvGrpSpPr>
          <p:cNvPr id="12" name="Group 7"/>
          <p:cNvGrpSpPr/>
          <p:nvPr/>
        </p:nvGrpSpPr>
        <p:grpSpPr>
          <a:xfrm>
            <a:off x="553148" y="567073"/>
            <a:ext cx="11640226" cy="6323312"/>
            <a:chOff x="553148" y="534688"/>
            <a:chExt cx="11640226" cy="6323312"/>
          </a:xfrm>
        </p:grpSpPr>
        <p:grpSp>
          <p:nvGrpSpPr>
            <p:cNvPr id="13" name="Group 63"/>
            <p:cNvGrpSpPr/>
            <p:nvPr/>
          </p:nvGrpSpPr>
          <p:grpSpPr>
            <a:xfrm>
              <a:off x="553148" y="534688"/>
              <a:ext cx="3993515" cy="547370"/>
              <a:chOff x="9454548" y="259790"/>
              <a:chExt cx="3993515" cy="547370"/>
            </a:xfrm>
            <a:gradFill>
              <a:gsLst>
                <a:gs pos="0">
                  <a:schemeClr val="accent1"/>
                </a:gs>
                <a:gs pos="100000">
                  <a:schemeClr val="accent2"/>
                </a:gs>
              </a:gsLst>
              <a:lin ang="0" scaled="1"/>
            </a:gradFill>
          </p:grpSpPr>
          <p:grpSp>
            <p:nvGrpSpPr>
              <p:cNvPr id="14" name="Group 64"/>
              <p:cNvGrpSpPr/>
              <p:nvPr/>
            </p:nvGrpSpPr>
            <p:grpSpPr>
              <a:xfrm>
                <a:off x="9454548" y="259790"/>
                <a:ext cx="3993515" cy="547370"/>
                <a:chOff x="9454548" y="259790"/>
                <a:chExt cx="3993515" cy="547370"/>
              </a:xfrm>
              <a:grpFill/>
            </p:grpSpPr>
            <p:sp>
              <p:nvSpPr>
                <p:cNvPr id="15" name="Rectangle: Rounded Corners 71"/>
                <p:cNvSpPr/>
                <p:nvPr>
                  <p:custDataLst>
                    <p:tags r:id="rId2"/>
                  </p:custDataLst>
                </p:nvPr>
              </p:nvSpPr>
              <p:spPr>
                <a:xfrm>
                  <a:off x="9961913" y="259790"/>
                  <a:ext cx="348615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 name="Oval 72"/>
                <p:cNvSpPr/>
                <p:nvPr>
                  <p:custDataLst>
                    <p:tags r:id="rId3"/>
                  </p:custDataLst>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7" name="Freeform 6"/>
              <p:cNvSpPr/>
              <p:nvPr userDrawn="1">
                <p:custDataLst>
                  <p:tags r:id="rId4"/>
                </p:custDataLst>
              </p:nvPr>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8" name="文本框 49"/>
            <p:cNvSpPr txBox="1"/>
            <p:nvPr>
              <p:custDataLst>
                <p:tags r:id="rId5"/>
              </p:custDataLst>
            </p:nvPr>
          </p:nvSpPr>
          <p:spPr>
            <a:xfrm>
              <a:off x="1103567" y="647070"/>
              <a:ext cx="34429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设计方法的改进和自动化工具的应用</a:t>
              </a:r>
              <a:endParaRPr lang="zh-CN" altLang="en-US" sz="16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 name="Freeform: Shape 3"/>
            <p:cNvSpPr/>
            <p:nvPr>
              <p:custDataLst>
                <p:tags r:id="rId6"/>
              </p:custDataLst>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20" name="图片 19"/>
          <p:cNvPicPr>
            <a:picLocks noChangeAspect="1"/>
          </p:cNvPicPr>
          <p:nvPr>
            <p:custDataLst>
              <p:tags r:id="rId7"/>
            </p:custDataLst>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2" name="文本框 1"/>
          <p:cNvSpPr txBox="1"/>
          <p:nvPr/>
        </p:nvSpPr>
        <p:spPr>
          <a:xfrm>
            <a:off x="455295" y="1250315"/>
            <a:ext cx="6652260" cy="4769485"/>
          </a:xfrm>
          <a:prstGeom prst="rect">
            <a:avLst/>
          </a:prstGeom>
          <a:noFill/>
        </p:spPr>
        <p:txBody>
          <a:bodyPr wrap="square" rtlCol="0" anchor="t">
            <a:spAutoFit/>
          </a:bodyPr>
          <a:p>
            <a:r>
              <a:rPr lang="zh-CN" altLang="en-US" sz="1600" b="1"/>
              <a:t>高级综合（High-Level Synthesis，HLS）</a:t>
            </a:r>
            <a:r>
              <a:rPr lang="zh-CN" altLang="en-US" sz="1600"/>
              <a:t>：高级综合是一种将高级语言（如C/C++）描述的算法或系统级规范转化为硬件电路的自动化技术。HLS工具能够自动化地将算法转化为硬件电路，提高了设计效率和可重用性。</a:t>
            </a:r>
            <a:endParaRPr lang="zh-CN" altLang="en-US" sz="1600"/>
          </a:p>
          <a:p>
            <a:endParaRPr lang="zh-CN" altLang="en-US" sz="1600"/>
          </a:p>
          <a:p>
            <a:r>
              <a:rPr lang="zh-CN" altLang="en-US" sz="1600" b="1"/>
              <a:t>物理综合和布局布线（Physical Synthesis and Placement/Routing）</a:t>
            </a:r>
            <a:r>
              <a:rPr lang="zh-CN" altLang="en-US" sz="1600"/>
              <a:t>：物理综合是将逻辑电路转化为物理电路的过程，布局布线是将电路元件在芯片上布置并建立互连的过程。这些工具可以优化电路的物理布局和电气特性。</a:t>
            </a:r>
            <a:endParaRPr lang="zh-CN" altLang="en-US" sz="1600"/>
          </a:p>
          <a:p>
            <a:endParaRPr lang="zh-CN" altLang="en-US" sz="1600"/>
          </a:p>
          <a:p>
            <a:r>
              <a:rPr lang="zh-CN" altLang="en-US" sz="1600" b="1"/>
              <a:t>仿真和验证工具</a:t>
            </a:r>
            <a:r>
              <a:rPr lang="zh-CN" altLang="en-US" sz="1600"/>
              <a:t>：仿真和验证是集成电路设计过程中至关重要的环节，用于验证电路的功能和正确性。仿真工具可以对设计进行逻辑仿真和时序仿真，以验证电路的功能。验证工具则通过模拟电路的行为和边界条件，进行全面的功能验证。</a:t>
            </a:r>
            <a:endParaRPr lang="zh-CN" altLang="en-US" sz="1600"/>
          </a:p>
          <a:p>
            <a:endParaRPr lang="zh-CN" altLang="en-US" sz="1600" b="1"/>
          </a:p>
          <a:p>
            <a:r>
              <a:rPr lang="zh-CN" altLang="en-US" sz="1600" b="1"/>
              <a:t>自动化脚本和流程管理工具</a:t>
            </a:r>
            <a:r>
              <a:rPr lang="zh-CN" altLang="en-US" sz="1600"/>
              <a:t>：自动化脚本和流程管理工具使设计流程更加高效和自动化。设计人员可以使用脚本语言编写自定义的设计流程和任务，提高设计的可重复性和一致性。流程管理工具可以管理设计流程的各个阶段和任务，帮助设计人员更好地组织和调度设计过程。</a:t>
            </a:r>
            <a:endParaRPr lang="zh-CN" altLang="en-US" sz="1600"/>
          </a:p>
        </p:txBody>
      </p:sp>
      <p:pic>
        <p:nvPicPr>
          <p:cNvPr id="3" name="图片 2"/>
          <p:cNvPicPr>
            <a:picLocks noChangeAspect="1"/>
          </p:cNvPicPr>
          <p:nvPr>
            <p:custDataLst>
              <p:tags r:id="rId8"/>
            </p:custDataLst>
          </p:nvPr>
        </p:nvPicPr>
        <p:blipFill>
          <a:blip r:embed="rId9"/>
          <a:stretch>
            <a:fillRect/>
          </a:stretch>
        </p:blipFill>
        <p:spPr>
          <a:xfrm>
            <a:off x="7762240" y="915035"/>
            <a:ext cx="2694940" cy="1358900"/>
          </a:xfrm>
          <a:prstGeom prst="rect">
            <a:avLst/>
          </a:prstGeom>
        </p:spPr>
      </p:pic>
      <p:pic>
        <p:nvPicPr>
          <p:cNvPr id="4" name="图片 3"/>
          <p:cNvPicPr>
            <a:picLocks noChangeAspect="1"/>
          </p:cNvPicPr>
          <p:nvPr>
            <p:custDataLst>
              <p:tags r:id="rId10"/>
            </p:custDataLst>
          </p:nvPr>
        </p:nvPicPr>
        <p:blipFill>
          <a:blip r:embed="rId11"/>
          <a:stretch>
            <a:fillRect/>
          </a:stretch>
        </p:blipFill>
        <p:spPr>
          <a:xfrm>
            <a:off x="8456295" y="5085715"/>
            <a:ext cx="935990" cy="919480"/>
          </a:xfrm>
          <a:prstGeom prst="rect">
            <a:avLst/>
          </a:prstGeom>
        </p:spPr>
      </p:pic>
      <p:pic>
        <p:nvPicPr>
          <p:cNvPr id="5" name="图片 4"/>
          <p:cNvPicPr>
            <a:picLocks noChangeAspect="1"/>
          </p:cNvPicPr>
          <p:nvPr>
            <p:custDataLst>
              <p:tags r:id="rId12"/>
            </p:custDataLst>
          </p:nvPr>
        </p:nvPicPr>
        <p:blipFill>
          <a:blip r:embed="rId13"/>
          <a:stretch>
            <a:fillRect/>
          </a:stretch>
        </p:blipFill>
        <p:spPr>
          <a:xfrm>
            <a:off x="7762240" y="2489200"/>
            <a:ext cx="2761615" cy="2381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ISPRING_SCORM_RATE_SLIDES" val="0"/>
  <p:tag name="ISPRING_SCORM_PASSING_SCORE" val="0.000000"/>
  <p:tag name="ISPRING_ULTRA_SCORM_COURSE_ID" val="FADF280C-6211-42B5-883F-0B0B451750B0"/>
  <p:tag name="ISPRINGONLINEFOLDERID" val="0"/>
  <p:tag name="ISPRINGONLINEFOLDERPATH" val="内容列表"/>
  <p:tag name="ISPRINGCLOUDFOLDERID" val="0"/>
  <p:tag name="ISPRINGCLOUDFOLDERPATH" val="资源库"/>
  <p:tag name="ISPRING_OUTPUT_FOLDER" val="C:\Users\codi\Desktop"/>
  <p:tag name="ISPRING_PRESENTATION_TITLE" val="红色欧美风论文开题报告PPT模板"/>
  <p:tag name="ISPRING_FIRST_PUBLISH" val="1"/>
  <p:tag name="ISPRING_SCORM_RATE_QUIZZES" val="0"/>
  <p:tag name="ISPRING_SCORM_ENDPOINT" val="&lt;endpoint&gt;&lt;enable&gt;0&lt;/enable&gt;&lt;lrs&gt;http://&lt;/lrs&gt;&lt;auth&gt;0&lt;/auth&gt;&lt;login&gt;&lt;/login&gt;&lt;password&gt;&lt;/password&gt;&lt;key&gt;&lt;/key&gt;&lt;name&gt;&lt;/name&gt;&lt;email&gt;&lt;/email&gt;&lt;/endpoint&gt;&#10;"/>
  <p:tag name="KSO_WPP_MARK_KEY" val="3072c29b-3f90-407d-aa49-379b86ec02a3"/>
  <p:tag name="COMMONDATA" val="eyJoZGlkIjoiNzk2MmYwY2ZiNDdlNzJmNTFhM2ZjMDBlOWY1ZWFkYmI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Custom 23">
      <a:dk1>
        <a:srgbClr val="000000"/>
      </a:dk1>
      <a:lt1>
        <a:srgbClr val="FFFFFF"/>
      </a:lt1>
      <a:dk2>
        <a:srgbClr val="44546A"/>
      </a:dk2>
      <a:lt2>
        <a:srgbClr val="E7E6E6"/>
      </a:lt2>
      <a:accent1>
        <a:srgbClr val="CC493A"/>
      </a:accent1>
      <a:accent2>
        <a:srgbClr val="EA614C"/>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5394</Words>
  <Application>WPS 演示</Application>
  <PresentationFormat>宽屏</PresentationFormat>
  <Paragraphs>196</Paragraphs>
  <Slides>17</Slides>
  <Notes>25</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17</vt:i4>
      </vt:variant>
    </vt:vector>
  </HeadingPairs>
  <TitlesOfParts>
    <vt:vector size="52" baseType="lpstr">
      <vt:lpstr>Arial</vt:lpstr>
      <vt:lpstr>宋体</vt:lpstr>
      <vt:lpstr>Wingdings</vt:lpstr>
      <vt:lpstr>思源黑体</vt:lpstr>
      <vt:lpstr>思源黑体 CN Heavy</vt:lpstr>
      <vt:lpstr>黑体</vt:lpstr>
      <vt:lpstr>华文中宋</vt:lpstr>
      <vt:lpstr>Segoe UI Light</vt:lpstr>
      <vt:lpstr>A思源黑体—03</vt:lpstr>
      <vt:lpstr>Source Han Sans CN</vt:lpstr>
      <vt:lpstr>A思源黑体—06</vt:lpstr>
      <vt:lpstr>仿宋</vt:lpstr>
      <vt:lpstr>FZHei-B01S</vt:lpstr>
      <vt:lpstr>思源黑体 CN Normal</vt:lpstr>
      <vt:lpstr>Open Sans</vt:lpstr>
      <vt:lpstr>Calibri</vt:lpstr>
      <vt:lpstr>微软雅黑</vt:lpstr>
      <vt:lpstr>Arial Unicode MS</vt:lpstr>
      <vt:lpstr>等线 Light</vt:lpstr>
      <vt:lpstr>等线</vt:lpstr>
      <vt:lpstr>Malgun Gothic</vt:lpstr>
      <vt:lpstr>Lato</vt:lpstr>
      <vt:lpstr>Source Han Sans SC</vt:lpstr>
      <vt:lpstr>汉仪力量黑简</vt:lpstr>
      <vt:lpstr>Helvetica</vt:lpstr>
      <vt:lpstr>Calibri</vt:lpstr>
      <vt:lpstr>Lato</vt:lpstr>
      <vt:lpstr>Yu Gothic UI</vt:lpstr>
      <vt:lpstr>Poppins SemiBold</vt:lpstr>
      <vt:lpstr>Segoe Print</vt:lpstr>
      <vt:lpstr>Open Sans Light</vt:lpstr>
      <vt:lpstr>Times New Roman</vt:lpstr>
      <vt:lpstr>Gill Sans</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红色欧美风论文开题报告PPT模板</dc:title>
  <dc:creator>Wavoy</dc:creator>
  <cp:lastModifiedBy>WPS_1658303229</cp:lastModifiedBy>
  <cp:revision>87</cp:revision>
  <dcterms:created xsi:type="dcterms:W3CDTF">2022-05-05T01:54:00Z</dcterms:created>
  <dcterms:modified xsi:type="dcterms:W3CDTF">2023-05-29T12:01:49Z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mondata">
    <vt:lpwstr>eyJoZGlkIjoiNDQ2NmRlZDFkYTUwNGE4MWU1NGM4NzFhNGIwOTNjMDgifQ==</vt:lpwstr>
  </property>
  <property fmtid="{D5CDD505-2E9C-101B-9397-08002B2CF9AE}" pid="3" name="ICV">
    <vt:lpwstr>1C1CBC1C458941628CAABCDA8DC55BD8_13</vt:lpwstr>
  </property>
  <property fmtid="{D5CDD505-2E9C-101B-9397-08002B2CF9AE}" pid="4" name="KSOProductBuildVer">
    <vt:lpwstr>2052-11.1.0.14309</vt:lpwstr>
  </property>
</Properties>
</file>